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9"/>
  </p:notesMasterIdLst>
  <p:handoutMasterIdLst>
    <p:handoutMasterId r:id="rId50"/>
  </p:handoutMasterIdLst>
  <p:sldIdLst>
    <p:sldId id="308" r:id="rId2"/>
    <p:sldId id="257" r:id="rId3"/>
    <p:sldId id="258" r:id="rId4"/>
    <p:sldId id="259" r:id="rId5"/>
    <p:sldId id="260" r:id="rId6"/>
    <p:sldId id="261" r:id="rId7"/>
    <p:sldId id="262" r:id="rId8"/>
    <p:sldId id="263" r:id="rId9"/>
    <p:sldId id="264" r:id="rId10"/>
    <p:sldId id="265" r:id="rId11"/>
    <p:sldId id="266" r:id="rId12"/>
    <p:sldId id="267" r:id="rId13"/>
    <p:sldId id="268" r:id="rId14"/>
    <p:sldId id="309" r:id="rId15"/>
    <p:sldId id="310" r:id="rId16"/>
    <p:sldId id="311" r:id="rId17"/>
    <p:sldId id="269" r:id="rId18"/>
    <p:sldId id="270" r:id="rId19"/>
    <p:sldId id="271" r:id="rId20"/>
    <p:sldId id="272" r:id="rId21"/>
    <p:sldId id="273" r:id="rId22"/>
    <p:sldId id="274"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4" r:id="rId45"/>
    <p:sldId id="305" r:id="rId46"/>
    <p:sldId id="306" r:id="rId47"/>
    <p:sldId id="307" r:id="rId48"/>
  </p:sldIdLst>
  <p:sldSz cx="9144000" cy="6858000" type="screen4x3"/>
  <p:notesSz cx="6640513" cy="9904413"/>
  <p:defaultTextStyle>
    <a:defPPr>
      <a:defRPr lang="zh-CN"/>
    </a:defPPr>
    <a:lvl1pPr algn="l"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61B1"/>
    <a:srgbClr val="1DADF5"/>
    <a:srgbClr val="FF9966"/>
    <a:srgbClr val="660066"/>
    <a:srgbClr val="786A00"/>
    <a:srgbClr val="D8D305"/>
    <a:srgbClr val="FAF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01" autoAdjust="0"/>
    <p:restoredTop sz="89610" autoAdjust="0"/>
  </p:normalViewPr>
  <p:slideViewPr>
    <p:cSldViewPr>
      <p:cViewPr varScale="1">
        <p:scale>
          <a:sx n="78" d="100"/>
          <a:sy n="78" d="100"/>
        </p:scale>
        <p:origin x="10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0626" tIns="45313" rIns="90626" bIns="45313" numCol="1" anchor="t" anchorCtr="0" compatLnSpc="1">
            <a:prstTxWarp prst="textNoShape">
              <a:avLst/>
            </a:prstTxWarp>
          </a:bodyPr>
          <a:lstStyle>
            <a:lvl1pPr defTabSz="906463">
              <a:defRPr kumimoji="1" sz="1200">
                <a:latin typeface="Tahoma" pitchFamily="34" charset="0"/>
              </a:defRPr>
            </a:lvl1pPr>
          </a:lstStyle>
          <a:p>
            <a:pPr>
              <a:defRPr/>
            </a:pPr>
            <a:endParaRPr lang="en-US" altLang="zh-CN"/>
          </a:p>
        </p:txBody>
      </p:sp>
      <p:sp>
        <p:nvSpPr>
          <p:cNvPr id="59395" name="Rectangle 3"/>
          <p:cNvSpPr>
            <a:spLocks noGrp="1" noChangeArrowheads="1"/>
          </p:cNvSpPr>
          <p:nvPr>
            <p:ph type="dt" sz="quarter" idx="1"/>
          </p:nvPr>
        </p:nvSpPr>
        <p:spPr bwMode="auto">
          <a:xfrm>
            <a:off x="3762375" y="0"/>
            <a:ext cx="2878138" cy="495300"/>
          </a:xfrm>
          <a:prstGeom prst="rect">
            <a:avLst/>
          </a:prstGeom>
          <a:noFill/>
          <a:ln w="9525">
            <a:noFill/>
            <a:miter lim="800000"/>
            <a:headEnd/>
            <a:tailEnd/>
          </a:ln>
          <a:effectLst/>
        </p:spPr>
        <p:txBody>
          <a:bodyPr vert="horz" wrap="square" lIns="90626" tIns="45313" rIns="90626" bIns="45313" numCol="1" anchor="t" anchorCtr="0" compatLnSpc="1">
            <a:prstTxWarp prst="textNoShape">
              <a:avLst/>
            </a:prstTxWarp>
          </a:bodyPr>
          <a:lstStyle>
            <a:lvl1pPr algn="r" defTabSz="906463">
              <a:defRPr kumimoji="1" sz="1200">
                <a:latin typeface="Tahoma" pitchFamily="34" charset="0"/>
              </a:defRPr>
            </a:lvl1pPr>
          </a:lstStyle>
          <a:p>
            <a:pPr>
              <a:defRPr/>
            </a:pPr>
            <a:endParaRPr lang="en-US" altLang="zh-CN"/>
          </a:p>
        </p:txBody>
      </p:sp>
      <p:sp>
        <p:nvSpPr>
          <p:cNvPr id="59396" name="Rectangle 4"/>
          <p:cNvSpPr>
            <a:spLocks noGrp="1" noChangeArrowheads="1"/>
          </p:cNvSpPr>
          <p:nvPr>
            <p:ph type="ftr" sz="quarter" idx="2"/>
          </p:nvPr>
        </p:nvSpPr>
        <p:spPr bwMode="auto">
          <a:xfrm>
            <a:off x="0" y="9409113"/>
            <a:ext cx="2878138" cy="495300"/>
          </a:xfrm>
          <a:prstGeom prst="rect">
            <a:avLst/>
          </a:prstGeom>
          <a:noFill/>
          <a:ln w="9525">
            <a:noFill/>
            <a:miter lim="800000"/>
            <a:headEnd/>
            <a:tailEnd/>
          </a:ln>
          <a:effectLst/>
        </p:spPr>
        <p:txBody>
          <a:bodyPr vert="horz" wrap="square" lIns="90626" tIns="45313" rIns="90626" bIns="45313" numCol="1" anchor="b" anchorCtr="0" compatLnSpc="1">
            <a:prstTxWarp prst="textNoShape">
              <a:avLst/>
            </a:prstTxWarp>
          </a:bodyPr>
          <a:lstStyle>
            <a:lvl1pPr defTabSz="906463">
              <a:defRPr kumimoji="1" sz="1200">
                <a:latin typeface="Tahoma" pitchFamily="34" charset="0"/>
              </a:defRPr>
            </a:lvl1pPr>
          </a:lstStyle>
          <a:p>
            <a:pPr>
              <a:defRPr/>
            </a:pPr>
            <a:endParaRPr lang="en-US" altLang="zh-CN"/>
          </a:p>
        </p:txBody>
      </p:sp>
      <p:sp>
        <p:nvSpPr>
          <p:cNvPr id="59397" name="Rectangle 5"/>
          <p:cNvSpPr>
            <a:spLocks noGrp="1" noChangeArrowheads="1"/>
          </p:cNvSpPr>
          <p:nvPr>
            <p:ph type="sldNum" sz="quarter" idx="3"/>
          </p:nvPr>
        </p:nvSpPr>
        <p:spPr bwMode="auto">
          <a:xfrm>
            <a:off x="3762375" y="9409113"/>
            <a:ext cx="2878138" cy="495300"/>
          </a:xfrm>
          <a:prstGeom prst="rect">
            <a:avLst/>
          </a:prstGeom>
          <a:noFill/>
          <a:ln w="9525">
            <a:noFill/>
            <a:miter lim="800000"/>
            <a:headEnd/>
            <a:tailEnd/>
          </a:ln>
          <a:effectLst/>
        </p:spPr>
        <p:txBody>
          <a:bodyPr vert="horz" wrap="square" lIns="90626" tIns="45313" rIns="90626" bIns="45313" numCol="1" anchor="b" anchorCtr="0" compatLnSpc="1">
            <a:prstTxWarp prst="textNoShape">
              <a:avLst/>
            </a:prstTxWarp>
          </a:bodyPr>
          <a:lstStyle>
            <a:lvl1pPr algn="r" defTabSz="906463">
              <a:defRPr kumimoji="1" sz="1200">
                <a:latin typeface="Tahoma" pitchFamily="34" charset="0"/>
              </a:defRPr>
            </a:lvl1pPr>
          </a:lstStyle>
          <a:p>
            <a:pPr>
              <a:defRPr/>
            </a:pPr>
            <a:fld id="{983CA950-9DBC-46B8-AE21-6A0A479A8EBE}" type="slidenum">
              <a:rPr lang="en-US" altLang="zh-CN"/>
              <a:pPr>
                <a:defRPr/>
              </a:pPr>
              <a:t>‹#›</a:t>
            </a:fld>
            <a:endParaRPr lang="en-US" altLang="zh-CN"/>
          </a:p>
        </p:txBody>
      </p:sp>
    </p:spTree>
    <p:extLst>
      <p:ext uri="{BB962C8B-B14F-4D97-AF65-F5344CB8AC3E}">
        <p14:creationId xmlns:p14="http://schemas.microsoft.com/office/powerpoint/2010/main" val="3985229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215043" name="Rectangle 3"/>
          <p:cNvSpPr>
            <a:spLocks noGrp="1" noChangeArrowheads="1"/>
          </p:cNvSpPr>
          <p:nvPr>
            <p:ph type="dt"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50180" name="Rectangle 4"/>
          <p:cNvSpPr>
            <a:spLocks noGrp="1" noRot="1" noChangeAspect="1" noChangeArrowheads="1" noTextEdit="1"/>
          </p:cNvSpPr>
          <p:nvPr>
            <p:ph type="sldImg" idx="2"/>
          </p:nvPr>
        </p:nvSpPr>
        <p:spPr bwMode="auto">
          <a:xfrm>
            <a:off x="844550" y="742950"/>
            <a:ext cx="4951413"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5" name="Rectangle 5"/>
          <p:cNvSpPr>
            <a:spLocks noGrp="1" noChangeArrowheads="1"/>
          </p:cNvSpPr>
          <p:nvPr>
            <p:ph type="body" sz="quarter" idx="3"/>
          </p:nvPr>
        </p:nvSpPr>
        <p:spPr bwMode="auto">
          <a:xfrm>
            <a:off x="663575" y="4705350"/>
            <a:ext cx="5313363" cy="4456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15046" name="Rectangle 6"/>
          <p:cNvSpPr>
            <a:spLocks noGrp="1" noChangeArrowheads="1"/>
          </p:cNvSpPr>
          <p:nvPr>
            <p:ph type="ftr" sz="quarter" idx="4"/>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215047" name="Rectangle 7"/>
          <p:cNvSpPr>
            <a:spLocks noGrp="1" noChangeArrowheads="1"/>
          </p:cNvSpPr>
          <p:nvPr>
            <p:ph type="sldNum" sz="quarter" idx="5"/>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B83BA320-132B-44A4-9820-39C11B13CF09}" type="slidenum">
              <a:rPr lang="en-US" altLang="zh-CN"/>
              <a:pPr>
                <a:defRPr/>
              </a:pPr>
              <a:t>‹#›</a:t>
            </a:fld>
            <a:endParaRPr lang="en-US" altLang="zh-CN"/>
          </a:p>
        </p:txBody>
      </p:sp>
    </p:spTree>
    <p:extLst>
      <p:ext uri="{BB962C8B-B14F-4D97-AF65-F5344CB8AC3E}">
        <p14:creationId xmlns:p14="http://schemas.microsoft.com/office/powerpoint/2010/main" val="38073695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baike.baidu.com/view/1360.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aike.baidu.com/view/1360.ht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baike.baidu.com/view/685503.htm" TargetMode="External"/><Relationship Id="rId5" Type="http://schemas.openxmlformats.org/officeDocument/2006/relationships/hyperlink" Target="http://baike.baidu.com/view/10821.htm" TargetMode="External"/><Relationship Id="rId4" Type="http://schemas.openxmlformats.org/officeDocument/2006/relationships/hyperlink" Target="http://baike.baidu.com/view/2098835.ht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latin typeface="Arial"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940978C3-235E-4514-9DE2-E9177E1939F3}" type="slidenum">
              <a:rPr lang="zh-CN" altLang="en-US" smtClean="0">
                <a:latin typeface="Times New Roman" pitchFamily="18" charset="0"/>
              </a:rPr>
              <a:pPr eaLnBrk="1" hangingPunct="1"/>
              <a:t>1</a:t>
            </a:fld>
            <a:endParaRPr lang="zh-CN"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E4332F55-D592-4481-9274-DC3993CCE932}" type="slidenum">
              <a:rPr lang="en-US" altLang="zh-CN" smtClean="0">
                <a:latin typeface="Times New Roman" pitchFamily="18" charset="0"/>
              </a:rPr>
              <a:pPr eaLnBrk="1" hangingPunct="1"/>
              <a:t>10</a:t>
            </a:fld>
            <a:endParaRPr lang="en-US" altLang="zh-CN" smtClean="0">
              <a:latin typeface="Times New Roman" pitchFamily="18" charset="0"/>
            </a:endParaRPr>
          </a:p>
        </p:txBody>
      </p:sp>
      <p:sp>
        <p:nvSpPr>
          <p:cNvPr id="60419" name="Rectangle 2"/>
          <p:cNvSpPr>
            <a:spLocks noGrp="1" noRot="1" noChangeAspect="1" noChangeArrowheads="1" noTextEdit="1"/>
          </p:cNvSpPr>
          <p:nvPr>
            <p:ph type="sldImg"/>
          </p:nvPr>
        </p:nvSpPr>
        <p:spPr>
          <a:xfrm>
            <a:off x="844550" y="742950"/>
            <a:ext cx="4953000" cy="3714750"/>
          </a:xfrm>
          <a:ln/>
        </p:spPr>
      </p:sp>
      <p:sp>
        <p:nvSpPr>
          <p:cNvPr id="6042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8FBE3383-DD10-405A-8B69-3B025C2DB4C9}" type="slidenum">
              <a:rPr lang="en-US" altLang="zh-CN" smtClean="0">
                <a:latin typeface="Times New Roman" pitchFamily="18" charset="0"/>
              </a:rPr>
              <a:pPr eaLnBrk="1" hangingPunct="1"/>
              <a:t>11</a:t>
            </a:fld>
            <a:endParaRPr lang="en-US" altLang="zh-CN" smtClean="0">
              <a:latin typeface="Times New Roman" pitchFamily="18" charset="0"/>
            </a:endParaRPr>
          </a:p>
        </p:txBody>
      </p:sp>
      <p:sp>
        <p:nvSpPr>
          <p:cNvPr id="61443" name="Rectangle 2"/>
          <p:cNvSpPr>
            <a:spLocks noGrp="1" noRot="1" noChangeAspect="1" noChangeArrowheads="1" noTextEdit="1"/>
          </p:cNvSpPr>
          <p:nvPr>
            <p:ph type="sldImg"/>
          </p:nvPr>
        </p:nvSpPr>
        <p:spPr>
          <a:xfrm>
            <a:off x="844550" y="742950"/>
            <a:ext cx="4953000" cy="3714750"/>
          </a:xfrm>
          <a:ln/>
        </p:spPr>
      </p:sp>
      <p:sp>
        <p:nvSpPr>
          <p:cNvPr id="6144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检测路由器硬件</a:t>
            </a:r>
          </a:p>
          <a:p>
            <a:pPr eaLnBrk="1" hangingPunct="1"/>
            <a:r>
              <a:rPr lang="en-US" altLang="zh-CN" dirty="0" smtClean="0"/>
              <a:t>Power-On Self Test (POST)</a:t>
            </a:r>
          </a:p>
          <a:p>
            <a:pPr eaLnBrk="1" hangingPunct="1"/>
            <a:r>
              <a:rPr lang="zh-CN" altLang="en-US" dirty="0" smtClean="0"/>
              <a:t>执行引导装入程序</a:t>
            </a:r>
          </a:p>
          <a:p>
            <a:pPr eaLnBrk="1" hangingPunct="1"/>
            <a:r>
              <a:rPr lang="zh-CN" altLang="en-US" dirty="0" smtClean="0"/>
              <a:t>定位加载 </a:t>
            </a:r>
            <a:r>
              <a:rPr lang="en-US" altLang="zh-CN" dirty="0" smtClean="0"/>
              <a:t>Cisco IOS </a:t>
            </a:r>
            <a:r>
              <a:rPr lang="zh-CN" altLang="en-US" dirty="0" smtClean="0"/>
              <a:t>软件</a:t>
            </a:r>
          </a:p>
          <a:p>
            <a:pPr eaLnBrk="1" hangingPunct="1"/>
            <a:r>
              <a:rPr lang="en-US" altLang="zh-CN" dirty="0" smtClean="0"/>
              <a:t>-</a:t>
            </a:r>
            <a:r>
              <a:rPr lang="zh-CN" altLang="en-US" dirty="0" smtClean="0"/>
              <a:t>定位 </a:t>
            </a:r>
            <a:r>
              <a:rPr lang="en-US" altLang="zh-CN" dirty="0" smtClean="0"/>
              <a:t>IOS</a:t>
            </a:r>
          </a:p>
          <a:p>
            <a:pPr eaLnBrk="1" hangingPunct="1"/>
            <a:r>
              <a:rPr lang="en-US" altLang="zh-CN" dirty="0" smtClean="0"/>
              <a:t>-</a:t>
            </a:r>
            <a:r>
              <a:rPr lang="zh-CN" altLang="en-US" dirty="0" smtClean="0"/>
              <a:t>加载 </a:t>
            </a:r>
            <a:r>
              <a:rPr lang="en-US" altLang="zh-CN" dirty="0" smtClean="0"/>
              <a:t>IOS</a:t>
            </a:r>
          </a:p>
          <a:p>
            <a:pPr eaLnBrk="1" hangingPunct="1"/>
            <a:r>
              <a:rPr lang="zh-CN" altLang="en-US" dirty="0" smtClean="0"/>
              <a:t>定位加载启动配置文件或进入配置模式</a:t>
            </a:r>
          </a:p>
          <a:p>
            <a:pPr eaLnBrk="1" hangingPunct="1"/>
            <a:r>
              <a:rPr lang="en-US" altLang="zh-CN" dirty="0" smtClean="0"/>
              <a:t>-</a:t>
            </a:r>
            <a:r>
              <a:rPr lang="zh-CN" altLang="en-US" dirty="0" smtClean="0"/>
              <a:t>启动程序搜寻配置文件 </a:t>
            </a:r>
            <a:endParaRPr lang="zh-CN"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A45FC503-91EE-4755-852A-C4CB762E0C04}" type="slidenum">
              <a:rPr lang="en-US" altLang="zh-CN" smtClean="0">
                <a:latin typeface="Times New Roman" pitchFamily="18" charset="0"/>
              </a:rPr>
              <a:pPr eaLnBrk="1" hangingPunct="1"/>
              <a:t>12</a:t>
            </a:fld>
            <a:endParaRPr lang="en-US" altLang="zh-CN" smtClean="0">
              <a:latin typeface="Times New Roman" pitchFamily="18" charset="0"/>
            </a:endParaRPr>
          </a:p>
        </p:txBody>
      </p:sp>
      <p:sp>
        <p:nvSpPr>
          <p:cNvPr id="62467" name="Rectangle 2"/>
          <p:cNvSpPr>
            <a:spLocks noGrp="1" noRot="1" noChangeAspect="1" noChangeArrowheads="1" noTextEdit="1"/>
          </p:cNvSpPr>
          <p:nvPr>
            <p:ph type="sldImg"/>
          </p:nvPr>
        </p:nvSpPr>
        <p:spPr>
          <a:xfrm>
            <a:off x="844550" y="742950"/>
            <a:ext cx="4953000" cy="3714750"/>
          </a:xfrm>
          <a:ln/>
        </p:spPr>
      </p:sp>
      <p:sp>
        <p:nvSpPr>
          <p:cNvPr id="6246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路由器启动的主要步骤</a:t>
            </a:r>
          </a:p>
          <a:p>
            <a:pPr eaLnBrk="1" hangingPunct="1"/>
            <a:r>
              <a:rPr lang="zh-CN" altLang="en-US" dirty="0" smtClean="0"/>
              <a:t>检测路由器硬件，</a:t>
            </a:r>
            <a:r>
              <a:rPr lang="en-US" altLang="zh-CN" dirty="0" smtClean="0"/>
              <a:t>Power-On Self Test (POST)</a:t>
            </a:r>
          </a:p>
          <a:p>
            <a:pPr eaLnBrk="1" hangingPunct="1"/>
            <a:r>
              <a:rPr lang="zh-CN" altLang="en-US" dirty="0" smtClean="0"/>
              <a:t>执行引导装入程序，定位加载 </a:t>
            </a:r>
            <a:r>
              <a:rPr lang="en-US" altLang="zh-CN" dirty="0" smtClean="0"/>
              <a:t>Cisco IOS </a:t>
            </a:r>
            <a:r>
              <a:rPr lang="zh-CN" altLang="en-US" dirty="0" smtClean="0"/>
              <a:t>软件</a:t>
            </a:r>
          </a:p>
          <a:p>
            <a:pPr eaLnBrk="1" hangingPunct="1"/>
            <a:r>
              <a:rPr lang="en-US" altLang="zh-CN" dirty="0" smtClean="0"/>
              <a:t>-</a:t>
            </a:r>
            <a:r>
              <a:rPr lang="zh-CN" altLang="en-US" dirty="0" smtClean="0"/>
              <a:t>定位 </a:t>
            </a:r>
            <a:r>
              <a:rPr lang="en-US" altLang="zh-CN" dirty="0" smtClean="0"/>
              <a:t>IOS</a:t>
            </a:r>
          </a:p>
          <a:p>
            <a:pPr eaLnBrk="1" hangingPunct="1"/>
            <a:r>
              <a:rPr lang="en-US" altLang="zh-CN" dirty="0" smtClean="0"/>
              <a:t>-</a:t>
            </a:r>
            <a:r>
              <a:rPr lang="zh-CN" altLang="en-US" dirty="0" smtClean="0"/>
              <a:t>加载 </a:t>
            </a:r>
            <a:r>
              <a:rPr lang="en-US" altLang="zh-CN" dirty="0" smtClean="0"/>
              <a:t>IOS</a:t>
            </a:r>
          </a:p>
          <a:p>
            <a:pPr eaLnBrk="1" hangingPunct="1"/>
            <a:r>
              <a:rPr lang="zh-CN" altLang="en-US" dirty="0" smtClean="0"/>
              <a:t>定位加载启动配置文件或进入配置模式</a:t>
            </a:r>
          </a:p>
          <a:p>
            <a:pPr eaLnBrk="1" hangingPunct="1"/>
            <a:r>
              <a:rPr lang="en-US" altLang="zh-CN" dirty="0" smtClean="0"/>
              <a:t>-</a:t>
            </a:r>
            <a:r>
              <a:rPr lang="zh-CN" altLang="en-US" dirty="0" smtClean="0"/>
              <a:t>启动程序搜寻配置文件 </a:t>
            </a:r>
            <a:endParaRPr lang="zh-CN" altLang="zh-CN"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4FA1EF9F-C928-49F5-93F0-196121D26BA7}" type="slidenum">
              <a:rPr lang="en-US" altLang="zh-CN" smtClean="0">
                <a:latin typeface="Times New Roman" pitchFamily="18" charset="0"/>
              </a:rPr>
              <a:pPr eaLnBrk="1" hangingPunct="1"/>
              <a:t>13</a:t>
            </a:fld>
            <a:endParaRPr lang="en-US" altLang="zh-CN" smtClean="0">
              <a:latin typeface="Times New Roman" pitchFamily="18" charset="0"/>
            </a:endParaRPr>
          </a:p>
        </p:txBody>
      </p:sp>
      <p:sp>
        <p:nvSpPr>
          <p:cNvPr id="63491" name="Rectangle 2"/>
          <p:cNvSpPr>
            <a:spLocks noGrp="1" noRot="1" noChangeAspect="1" noChangeArrowheads="1" noTextEdit="1"/>
          </p:cNvSpPr>
          <p:nvPr>
            <p:ph type="sldImg"/>
          </p:nvPr>
        </p:nvSpPr>
        <p:spPr>
          <a:xfrm>
            <a:off x="844550" y="742950"/>
            <a:ext cx="4953000" cy="3714750"/>
          </a:xfrm>
          <a:ln/>
        </p:spPr>
      </p:sp>
      <p:sp>
        <p:nvSpPr>
          <p:cNvPr id="6349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76059810-CC1C-4F92-9696-34F3864BEC72}" type="slidenum">
              <a:rPr lang="zh-CN" altLang="en-US"/>
              <a:pPr/>
              <a:t>14</a:t>
            </a:fld>
            <a:endParaRPr lang="en-US" altLang="zh-CN"/>
          </a:p>
        </p:txBody>
      </p:sp>
      <p:sp>
        <p:nvSpPr>
          <p:cNvPr id="1183746" name="Rectangle 2"/>
          <p:cNvSpPr>
            <a:spLocks noGrp="1" noRot="1" noChangeAspect="1" noChangeArrowheads="1" noTextEdit="1"/>
          </p:cNvSpPr>
          <p:nvPr>
            <p:ph type="sldImg"/>
          </p:nvPr>
        </p:nvSpPr>
        <p:spPr>
          <a:ln/>
        </p:spPr>
      </p:sp>
      <p:sp>
        <p:nvSpPr>
          <p:cNvPr id="1183747" name="Rectangle 3"/>
          <p:cNvSpPr>
            <a:spLocks noGrp="1" noChangeArrowheads="1"/>
          </p:cNvSpPr>
          <p:nvPr>
            <p:ph type="body" idx="1"/>
          </p:nvPr>
        </p:nvSpPr>
        <p:spPr/>
        <p:txBody>
          <a:bodyPr/>
          <a:lstStyle/>
          <a:p>
            <a:r>
              <a:rPr lang="zh-CN" altLang="en-US" dirty="0" smtClean="0"/>
              <a:t>子接口命令，</a:t>
            </a:r>
            <a:r>
              <a:rPr lang="en-US" altLang="zh-CN" dirty="0" smtClean="0"/>
              <a:t>line </a:t>
            </a:r>
            <a:r>
              <a:rPr lang="en-US" altLang="zh-CN" dirty="0" err="1" smtClean="0"/>
              <a:t>vty</a:t>
            </a:r>
            <a:r>
              <a:rPr lang="en-US" altLang="zh-CN" dirty="0" smtClean="0"/>
              <a:t> 0 4 </a:t>
            </a:r>
            <a:r>
              <a:rPr lang="zh-CN" altLang="en-US" dirty="0" smtClean="0"/>
              <a:t>是最大允许</a:t>
            </a:r>
            <a:r>
              <a:rPr lang="en-US" altLang="zh-CN" dirty="0" smtClean="0"/>
              <a:t>5</a:t>
            </a:r>
            <a:r>
              <a:rPr lang="zh-CN" altLang="en-US" dirty="0" smtClean="0"/>
              <a:t>个人同时</a:t>
            </a:r>
            <a:r>
              <a:rPr lang="en-US" altLang="zh-CN" dirty="0" smtClean="0"/>
              <a:t>telnet Router</a:t>
            </a:r>
            <a:r>
              <a:rPr lang="zh-CN" altLang="en-US" dirty="0" smtClean="0"/>
              <a:t>登陆</a:t>
            </a:r>
            <a:endParaRPr lang="en-US" altLang="zh-CN" dirty="0" smtClean="0"/>
          </a:p>
          <a:p>
            <a:r>
              <a:rPr lang="zh-CN" altLang="en-US" dirty="0" smtClean="0"/>
              <a:t>路由器可以有多种登陆方式，比如</a:t>
            </a:r>
            <a:r>
              <a:rPr lang="en-US" altLang="zh-CN" dirty="0" smtClean="0"/>
              <a:t>telnet</a:t>
            </a:r>
            <a:r>
              <a:rPr lang="zh-CN" altLang="en-US" dirty="0" smtClean="0"/>
              <a:t>和</a:t>
            </a:r>
            <a:r>
              <a:rPr lang="en-US" altLang="zh-CN" dirty="0" smtClean="0"/>
              <a:t>console</a:t>
            </a:r>
            <a:r>
              <a:rPr lang="zh-CN" altLang="en-US" dirty="0" smtClean="0"/>
              <a:t>，最简单的就是</a:t>
            </a:r>
            <a:r>
              <a:rPr lang="en-US" altLang="zh-CN" dirty="0" smtClean="0"/>
              <a:t>console</a:t>
            </a:r>
            <a:r>
              <a:rPr lang="zh-CN" altLang="en-US" dirty="0" smtClean="0"/>
              <a:t>通过一个</a:t>
            </a:r>
            <a:r>
              <a:rPr lang="en-US" altLang="zh-CN" dirty="0" smtClean="0"/>
              <a:t>console</a:t>
            </a:r>
            <a:r>
              <a:rPr lang="zh-CN" altLang="en-US" dirty="0" smtClean="0"/>
              <a:t>线，一端查到路由器上，一端连到电脑上，就可以对路由器进行配置了。</a:t>
            </a:r>
            <a:br>
              <a:rPr lang="zh-CN" altLang="en-US" dirty="0" smtClean="0"/>
            </a:br>
            <a:r>
              <a:rPr lang="en-US" altLang="zh-CN" dirty="0" smtClean="0"/>
              <a:t>line console 0 </a:t>
            </a:r>
            <a:r>
              <a:rPr lang="zh-CN" altLang="en-US" dirty="0" smtClean="0"/>
              <a:t>可以设置控制台的一些状态，比如在</a:t>
            </a:r>
            <a:r>
              <a:rPr lang="en-US" altLang="zh-CN" dirty="0" smtClean="0"/>
              <a:t>line console 0</a:t>
            </a:r>
            <a:r>
              <a:rPr lang="zh-CN" altLang="en-US" dirty="0" smtClean="0"/>
              <a:t>可以设置</a:t>
            </a:r>
            <a:r>
              <a:rPr lang="en-US" altLang="zh-CN" dirty="0" smtClean="0"/>
              <a:t>exec-timeout</a:t>
            </a:r>
            <a:r>
              <a:rPr lang="zh-CN" altLang="en-US" dirty="0" smtClean="0"/>
              <a:t>和</a:t>
            </a:r>
            <a:r>
              <a:rPr lang="en-US" altLang="zh-CN" dirty="0" smtClean="0"/>
              <a:t>logging synchronous</a:t>
            </a:r>
            <a:r>
              <a:rPr lang="zh-CN" altLang="en-US" dirty="0" smtClean="0"/>
              <a:t>，前者可以设置不输入命令多长时间系统弹出，而后一个命令则可以设置在输入命令时不会被系统日志消息打断。而在</a:t>
            </a:r>
            <a:r>
              <a:rPr lang="en-US" altLang="zh-CN" dirty="0" smtClean="0"/>
              <a:t>console</a:t>
            </a:r>
            <a:r>
              <a:rPr lang="zh-CN" altLang="en-US" dirty="0" smtClean="0"/>
              <a:t>里加密是为了防止有其他非授权用户通过</a:t>
            </a:r>
            <a:r>
              <a:rPr lang="en-US" altLang="zh-CN" dirty="0" smtClean="0"/>
              <a:t>console</a:t>
            </a:r>
            <a:r>
              <a:rPr lang="zh-CN" altLang="en-US" dirty="0" smtClean="0"/>
              <a:t>口访问路由器或者交换机</a:t>
            </a:r>
            <a:br>
              <a:rPr lang="zh-CN" altLang="en-US" dirty="0" smtClean="0"/>
            </a:br>
            <a:r>
              <a:rPr lang="zh-CN" altLang="en-US" dirty="0" smtClean="0"/>
              <a:t>一台路由器只有一个</a:t>
            </a:r>
            <a:r>
              <a:rPr lang="en-US" altLang="zh-CN" dirty="0" smtClean="0"/>
              <a:t>console</a:t>
            </a:r>
            <a:r>
              <a:rPr lang="zh-CN" altLang="en-US" dirty="0" smtClean="0"/>
              <a:t>接口，而且路由器上的接口一般是从</a:t>
            </a:r>
            <a:r>
              <a:rPr lang="en-US" altLang="zh-CN" dirty="0" smtClean="0"/>
              <a:t>0</a:t>
            </a:r>
            <a:r>
              <a:rPr lang="zh-CN" altLang="en-US" dirty="0" smtClean="0"/>
              <a:t>开始的，所以只能是</a:t>
            </a:r>
            <a:r>
              <a:rPr lang="en-US" altLang="zh-CN" dirty="0" smtClean="0"/>
              <a:t>0</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8A2EC3B2-B80D-4321-87BC-4420A782C071}" type="slidenum">
              <a:rPr lang="zh-CN" altLang="en-US"/>
              <a:pPr/>
              <a:t>15</a:t>
            </a:fld>
            <a:endParaRPr lang="en-US" altLang="zh-CN"/>
          </a:p>
        </p:txBody>
      </p:sp>
      <p:sp>
        <p:nvSpPr>
          <p:cNvPr id="1210370" name="Rectangle 2"/>
          <p:cNvSpPr>
            <a:spLocks noGrp="1" noRot="1" noChangeAspect="1" noChangeArrowheads="1" noTextEdit="1"/>
          </p:cNvSpPr>
          <p:nvPr>
            <p:ph type="sldImg"/>
          </p:nvPr>
        </p:nvSpPr>
        <p:spPr>
          <a:ln/>
        </p:spPr>
      </p:sp>
      <p:sp>
        <p:nvSpPr>
          <p:cNvPr id="12103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5CF535EC-A056-4542-8A26-11A81E9CA2A4}" type="slidenum">
              <a:rPr lang="zh-CN" altLang="en-US"/>
              <a:pPr/>
              <a:t>16</a:t>
            </a:fld>
            <a:endParaRPr lang="en-US" altLang="zh-CN"/>
          </a:p>
        </p:txBody>
      </p:sp>
      <p:sp>
        <p:nvSpPr>
          <p:cNvPr id="1214466" name="Rectangle 2"/>
          <p:cNvSpPr>
            <a:spLocks noGrp="1" noRot="1" noChangeAspect="1" noChangeArrowheads="1" noTextEdit="1"/>
          </p:cNvSpPr>
          <p:nvPr>
            <p:ph type="sldImg"/>
          </p:nvPr>
        </p:nvSpPr>
        <p:spPr>
          <a:ln/>
        </p:spPr>
      </p:sp>
      <p:sp>
        <p:nvSpPr>
          <p:cNvPr id="1214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18C8D329-F3C1-4626-92D4-0066329B1BF6}" type="slidenum">
              <a:rPr lang="en-US" altLang="zh-CN" smtClean="0">
                <a:latin typeface="Times New Roman" pitchFamily="18" charset="0"/>
              </a:rPr>
              <a:pPr eaLnBrk="1" hangingPunct="1"/>
              <a:t>17</a:t>
            </a:fld>
            <a:endParaRPr lang="en-US" altLang="zh-CN" smtClean="0">
              <a:latin typeface="Times New Roman" pitchFamily="18" charset="0"/>
            </a:endParaRPr>
          </a:p>
        </p:txBody>
      </p:sp>
      <p:sp>
        <p:nvSpPr>
          <p:cNvPr id="64515" name="Rectangle 2"/>
          <p:cNvSpPr>
            <a:spLocks noGrp="1" noRot="1" noChangeAspect="1" noChangeArrowheads="1" noTextEdit="1"/>
          </p:cNvSpPr>
          <p:nvPr>
            <p:ph type="sldImg"/>
          </p:nvPr>
        </p:nvSpPr>
        <p:spPr>
          <a:xfrm>
            <a:off x="844550" y="742950"/>
            <a:ext cx="4953000" cy="3714750"/>
          </a:xfrm>
          <a:ln/>
        </p:spPr>
      </p:sp>
      <p:sp>
        <p:nvSpPr>
          <p:cNvPr id="6451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8C58BFE5-BB22-4258-81A1-09A65DEA64AD}" type="slidenum">
              <a:rPr lang="en-US" altLang="zh-CN" smtClean="0">
                <a:latin typeface="Times New Roman" pitchFamily="18" charset="0"/>
              </a:rPr>
              <a:pPr eaLnBrk="1" hangingPunct="1"/>
              <a:t>18</a:t>
            </a:fld>
            <a:endParaRPr lang="en-US" altLang="zh-CN" smtClean="0">
              <a:latin typeface="Times New Roman" pitchFamily="18" charset="0"/>
            </a:endParaRPr>
          </a:p>
        </p:txBody>
      </p:sp>
      <p:sp>
        <p:nvSpPr>
          <p:cNvPr id="65539" name="Rectangle 2"/>
          <p:cNvSpPr>
            <a:spLocks noGrp="1" noRot="1" noChangeAspect="1" noChangeArrowheads="1" noTextEdit="1"/>
          </p:cNvSpPr>
          <p:nvPr>
            <p:ph type="sldImg"/>
          </p:nvPr>
        </p:nvSpPr>
        <p:spPr>
          <a:xfrm>
            <a:off x="844550" y="742950"/>
            <a:ext cx="4953000" cy="3714750"/>
          </a:xfrm>
          <a:ln/>
        </p:spPr>
      </p:sp>
      <p:sp>
        <p:nvSpPr>
          <p:cNvPr id="6554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6BE45F88-D365-4ABC-9B4A-8E4C0FBB4AC7}" type="slidenum">
              <a:rPr lang="en-US" altLang="zh-CN" smtClean="0">
                <a:latin typeface="Times New Roman" pitchFamily="18" charset="0"/>
              </a:rPr>
              <a:pPr eaLnBrk="1" hangingPunct="1"/>
              <a:t>19</a:t>
            </a:fld>
            <a:endParaRPr lang="en-US" altLang="zh-CN" smtClean="0">
              <a:latin typeface="Times New Roman" pitchFamily="18" charset="0"/>
            </a:endParaRPr>
          </a:p>
        </p:txBody>
      </p:sp>
      <p:sp>
        <p:nvSpPr>
          <p:cNvPr id="66563" name="Rectangle 2"/>
          <p:cNvSpPr>
            <a:spLocks noGrp="1" noRot="1" noChangeAspect="1" noChangeArrowheads="1" noTextEdit="1"/>
          </p:cNvSpPr>
          <p:nvPr>
            <p:ph type="sldImg"/>
          </p:nvPr>
        </p:nvSpPr>
        <p:spPr>
          <a:xfrm>
            <a:off x="844550" y="742950"/>
            <a:ext cx="4953000" cy="3714750"/>
          </a:xfrm>
          <a:ln/>
        </p:spPr>
      </p:sp>
      <p:sp>
        <p:nvSpPr>
          <p:cNvPr id="6656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5FD408D0-B9E3-4FB7-ABC0-C2C145FF22BB}" type="slidenum">
              <a:rPr lang="en-US" altLang="zh-CN" smtClean="0">
                <a:latin typeface="Times New Roman" pitchFamily="18" charset="0"/>
              </a:rPr>
              <a:pPr eaLnBrk="1" hangingPunct="1"/>
              <a:t>2</a:t>
            </a:fld>
            <a:endParaRPr lang="en-US" altLang="zh-CN" smtClean="0">
              <a:latin typeface="Times New Roman" pitchFamily="18" charset="0"/>
            </a:endParaRPr>
          </a:p>
        </p:txBody>
      </p:sp>
      <p:sp>
        <p:nvSpPr>
          <p:cNvPr id="52227" name="Rectangle 2"/>
          <p:cNvSpPr>
            <a:spLocks noGrp="1" noRot="1" noChangeAspect="1" noChangeArrowheads="1" noTextEdit="1"/>
          </p:cNvSpPr>
          <p:nvPr>
            <p:ph type="sldImg"/>
          </p:nvPr>
        </p:nvSpPr>
        <p:spPr>
          <a:xfrm>
            <a:off x="844550" y="742950"/>
            <a:ext cx="4953000" cy="3714750"/>
          </a:xfrm>
          <a:ln/>
        </p:spPr>
      </p:sp>
      <p:sp>
        <p:nvSpPr>
          <p:cNvPr id="5222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7FC8446C-FE71-41A9-95E0-C9EBEAA4517E}" type="slidenum">
              <a:rPr lang="en-US" altLang="zh-CN" smtClean="0">
                <a:latin typeface="Times New Roman" pitchFamily="18" charset="0"/>
              </a:rPr>
              <a:pPr eaLnBrk="1" hangingPunct="1"/>
              <a:t>20</a:t>
            </a:fld>
            <a:endParaRPr lang="en-US" altLang="zh-CN" smtClean="0">
              <a:latin typeface="Times New Roman" pitchFamily="18" charset="0"/>
            </a:endParaRPr>
          </a:p>
        </p:txBody>
      </p:sp>
      <p:sp>
        <p:nvSpPr>
          <p:cNvPr id="67587" name="Rectangle 2"/>
          <p:cNvSpPr>
            <a:spLocks noGrp="1" noRot="1" noChangeAspect="1" noChangeArrowheads="1" noTextEdit="1"/>
          </p:cNvSpPr>
          <p:nvPr>
            <p:ph type="sldImg"/>
          </p:nvPr>
        </p:nvSpPr>
        <p:spPr>
          <a:xfrm>
            <a:off x="844550" y="742950"/>
            <a:ext cx="4953000" cy="3714750"/>
          </a:xfrm>
          <a:ln/>
        </p:spPr>
      </p:sp>
      <p:sp>
        <p:nvSpPr>
          <p:cNvPr id="6758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06C7D20A-05F8-477C-873E-604BE141CDDE}" type="slidenum">
              <a:rPr lang="en-US" altLang="zh-CN" smtClean="0">
                <a:latin typeface="Times New Roman" pitchFamily="18" charset="0"/>
              </a:rPr>
              <a:pPr eaLnBrk="1" hangingPunct="1"/>
              <a:t>21</a:t>
            </a:fld>
            <a:endParaRPr lang="en-US" altLang="zh-CN" smtClean="0">
              <a:latin typeface="Times New Roman" pitchFamily="18" charset="0"/>
            </a:endParaRPr>
          </a:p>
        </p:txBody>
      </p:sp>
      <p:sp>
        <p:nvSpPr>
          <p:cNvPr id="68611" name="Rectangle 2"/>
          <p:cNvSpPr>
            <a:spLocks noGrp="1" noRot="1" noChangeAspect="1" noChangeArrowheads="1" noTextEdit="1"/>
          </p:cNvSpPr>
          <p:nvPr>
            <p:ph type="sldImg"/>
          </p:nvPr>
        </p:nvSpPr>
        <p:spPr>
          <a:xfrm>
            <a:off x="844550" y="742950"/>
            <a:ext cx="4953000" cy="3714750"/>
          </a:xfrm>
          <a:ln/>
        </p:spPr>
      </p:sp>
      <p:sp>
        <p:nvSpPr>
          <p:cNvPr id="6861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B17C5FB5-7C19-4C7D-92BD-97E4F89027D5}" type="slidenum">
              <a:rPr lang="en-US" altLang="zh-CN" smtClean="0">
                <a:latin typeface="Times New Roman" pitchFamily="18" charset="0"/>
              </a:rPr>
              <a:pPr eaLnBrk="1" hangingPunct="1"/>
              <a:t>22</a:t>
            </a:fld>
            <a:endParaRPr lang="en-US" altLang="zh-CN" smtClean="0">
              <a:latin typeface="Times New Roman" pitchFamily="18" charset="0"/>
            </a:endParaRPr>
          </a:p>
        </p:txBody>
      </p:sp>
      <p:sp>
        <p:nvSpPr>
          <p:cNvPr id="69635" name="Rectangle 2"/>
          <p:cNvSpPr>
            <a:spLocks noGrp="1" noRot="1" noChangeAspect="1" noChangeArrowheads="1" noTextEdit="1"/>
          </p:cNvSpPr>
          <p:nvPr>
            <p:ph type="sldImg"/>
          </p:nvPr>
        </p:nvSpPr>
        <p:spPr>
          <a:xfrm>
            <a:off x="844550" y="742950"/>
            <a:ext cx="4953000" cy="3714750"/>
          </a:xfrm>
          <a:ln/>
        </p:spPr>
      </p:sp>
      <p:sp>
        <p:nvSpPr>
          <p:cNvPr id="6963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08C57400-6E9D-4A0E-82AE-8B95590438CD}" type="slidenum">
              <a:rPr lang="en-US" altLang="zh-CN" smtClean="0">
                <a:latin typeface="Times New Roman" pitchFamily="18" charset="0"/>
              </a:rPr>
              <a:pPr eaLnBrk="1" hangingPunct="1"/>
              <a:t>23</a:t>
            </a:fld>
            <a:endParaRPr lang="en-US" altLang="zh-CN" smtClean="0">
              <a:latin typeface="Times New Roman" pitchFamily="18" charset="0"/>
            </a:endParaRPr>
          </a:p>
        </p:txBody>
      </p:sp>
      <p:sp>
        <p:nvSpPr>
          <p:cNvPr id="70659" name="Rectangle 2"/>
          <p:cNvSpPr>
            <a:spLocks noGrp="1" noRot="1" noChangeAspect="1" noChangeArrowheads="1" noTextEdit="1"/>
          </p:cNvSpPr>
          <p:nvPr>
            <p:ph type="sldImg"/>
          </p:nvPr>
        </p:nvSpPr>
        <p:spPr>
          <a:xfrm>
            <a:off x="844550" y="742950"/>
            <a:ext cx="4953000" cy="3714750"/>
          </a:xfrm>
          <a:ln/>
        </p:spPr>
      </p:sp>
      <p:sp>
        <p:nvSpPr>
          <p:cNvPr id="7066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191EC7F8-0BBB-4427-B78E-E4C907C3AEEA}" type="slidenum">
              <a:rPr lang="en-US" altLang="zh-CN" smtClean="0">
                <a:latin typeface="Times New Roman" pitchFamily="18" charset="0"/>
              </a:rPr>
              <a:pPr eaLnBrk="1" hangingPunct="1"/>
              <a:t>24</a:t>
            </a:fld>
            <a:endParaRPr lang="en-US" altLang="zh-CN" smtClean="0">
              <a:latin typeface="Times New Roman" pitchFamily="18" charset="0"/>
            </a:endParaRPr>
          </a:p>
        </p:txBody>
      </p:sp>
      <p:sp>
        <p:nvSpPr>
          <p:cNvPr id="71683" name="Rectangle 2"/>
          <p:cNvSpPr>
            <a:spLocks noGrp="1" noRot="1" noChangeAspect="1" noChangeArrowheads="1" noTextEdit="1"/>
          </p:cNvSpPr>
          <p:nvPr>
            <p:ph type="sldImg"/>
          </p:nvPr>
        </p:nvSpPr>
        <p:spPr>
          <a:xfrm>
            <a:off x="844550" y="742950"/>
            <a:ext cx="4953000" cy="3714750"/>
          </a:xfrm>
          <a:ln/>
        </p:spPr>
      </p:sp>
      <p:sp>
        <p:nvSpPr>
          <p:cNvPr id="7168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5ADA24C3-A2E2-4F27-B62F-7F6893EAF13F}" type="slidenum">
              <a:rPr lang="en-US" altLang="zh-CN" smtClean="0">
                <a:latin typeface="Times New Roman" pitchFamily="18" charset="0"/>
              </a:rPr>
              <a:pPr eaLnBrk="1" hangingPunct="1"/>
              <a:t>25</a:t>
            </a:fld>
            <a:endParaRPr lang="en-US" altLang="zh-CN" smtClean="0">
              <a:latin typeface="Times New Roman" pitchFamily="18" charset="0"/>
            </a:endParaRPr>
          </a:p>
        </p:txBody>
      </p:sp>
      <p:sp>
        <p:nvSpPr>
          <p:cNvPr id="72707" name="Rectangle 2"/>
          <p:cNvSpPr>
            <a:spLocks noGrp="1" noRot="1" noChangeAspect="1" noChangeArrowheads="1" noTextEdit="1"/>
          </p:cNvSpPr>
          <p:nvPr>
            <p:ph type="sldImg"/>
          </p:nvPr>
        </p:nvSpPr>
        <p:spPr>
          <a:xfrm>
            <a:off x="844550" y="742950"/>
            <a:ext cx="4953000" cy="3714750"/>
          </a:xfrm>
          <a:ln/>
        </p:spPr>
      </p:sp>
      <p:sp>
        <p:nvSpPr>
          <p:cNvPr id="7270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40C816A7-B562-402D-97E3-4BC24FBDFA80}" type="slidenum">
              <a:rPr lang="en-US" altLang="zh-CN" smtClean="0">
                <a:latin typeface="Times New Roman" pitchFamily="18" charset="0"/>
              </a:rPr>
              <a:pPr eaLnBrk="1" hangingPunct="1"/>
              <a:t>26</a:t>
            </a:fld>
            <a:endParaRPr lang="en-US" altLang="zh-CN" smtClean="0">
              <a:latin typeface="Times New Roman" pitchFamily="18" charset="0"/>
            </a:endParaRPr>
          </a:p>
        </p:txBody>
      </p:sp>
      <p:sp>
        <p:nvSpPr>
          <p:cNvPr id="73731" name="Rectangle 2"/>
          <p:cNvSpPr>
            <a:spLocks noGrp="1" noRot="1" noChangeAspect="1" noChangeArrowheads="1" noTextEdit="1"/>
          </p:cNvSpPr>
          <p:nvPr>
            <p:ph type="sldImg"/>
          </p:nvPr>
        </p:nvSpPr>
        <p:spPr>
          <a:xfrm>
            <a:off x="844550" y="742950"/>
            <a:ext cx="4953000" cy="3714750"/>
          </a:xfrm>
          <a:ln/>
        </p:spPr>
      </p:sp>
      <p:sp>
        <p:nvSpPr>
          <p:cNvPr id="7373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3406AD7D-1660-4603-966A-3C165ABD6547}" type="slidenum">
              <a:rPr lang="en-US" altLang="zh-CN" smtClean="0">
                <a:latin typeface="Times New Roman" pitchFamily="18" charset="0"/>
              </a:rPr>
              <a:pPr eaLnBrk="1" hangingPunct="1"/>
              <a:t>27</a:t>
            </a:fld>
            <a:endParaRPr lang="en-US" altLang="zh-CN" smtClean="0">
              <a:latin typeface="Times New Roman" pitchFamily="18" charset="0"/>
            </a:endParaRPr>
          </a:p>
        </p:txBody>
      </p:sp>
      <p:sp>
        <p:nvSpPr>
          <p:cNvPr id="74755" name="Rectangle 2"/>
          <p:cNvSpPr>
            <a:spLocks noGrp="1" noRot="1" noChangeAspect="1" noChangeArrowheads="1" noTextEdit="1"/>
          </p:cNvSpPr>
          <p:nvPr>
            <p:ph type="sldImg"/>
          </p:nvPr>
        </p:nvSpPr>
        <p:spPr>
          <a:xfrm>
            <a:off x="844550" y="742950"/>
            <a:ext cx="4953000" cy="3714750"/>
          </a:xfrm>
          <a:ln/>
        </p:spPr>
      </p:sp>
      <p:sp>
        <p:nvSpPr>
          <p:cNvPr id="7475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14E69ECA-1B9E-48E2-A0B0-4C6A80DC66E3}" type="slidenum">
              <a:rPr lang="en-US" altLang="zh-CN" smtClean="0">
                <a:latin typeface="Times New Roman" pitchFamily="18" charset="0"/>
              </a:rPr>
              <a:pPr eaLnBrk="1" hangingPunct="1"/>
              <a:t>28</a:t>
            </a:fld>
            <a:endParaRPr lang="en-US" altLang="zh-CN" smtClean="0">
              <a:latin typeface="Times New Roman" pitchFamily="18" charset="0"/>
            </a:endParaRPr>
          </a:p>
        </p:txBody>
      </p:sp>
      <p:sp>
        <p:nvSpPr>
          <p:cNvPr id="75779" name="Rectangle 2"/>
          <p:cNvSpPr>
            <a:spLocks noGrp="1" noRot="1" noChangeAspect="1" noChangeArrowheads="1" noTextEdit="1"/>
          </p:cNvSpPr>
          <p:nvPr>
            <p:ph type="sldImg"/>
          </p:nvPr>
        </p:nvSpPr>
        <p:spPr>
          <a:xfrm>
            <a:off x="844550" y="742950"/>
            <a:ext cx="4953000" cy="3714750"/>
          </a:xfrm>
          <a:ln/>
        </p:spPr>
      </p:sp>
      <p:sp>
        <p:nvSpPr>
          <p:cNvPr id="7578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A9E44FBF-E90B-4F2D-8A87-64B2585A0F90}" type="slidenum">
              <a:rPr lang="en-US" altLang="zh-CN" smtClean="0">
                <a:latin typeface="Times New Roman" pitchFamily="18" charset="0"/>
              </a:rPr>
              <a:pPr eaLnBrk="1" hangingPunct="1"/>
              <a:t>29</a:t>
            </a:fld>
            <a:endParaRPr lang="en-US" altLang="zh-CN" smtClean="0">
              <a:latin typeface="Times New Roman" pitchFamily="18" charset="0"/>
            </a:endParaRPr>
          </a:p>
        </p:txBody>
      </p:sp>
      <p:sp>
        <p:nvSpPr>
          <p:cNvPr id="76803" name="Rectangle 2"/>
          <p:cNvSpPr>
            <a:spLocks noGrp="1" noRot="1" noChangeAspect="1" noChangeArrowheads="1" noTextEdit="1"/>
          </p:cNvSpPr>
          <p:nvPr>
            <p:ph type="sldImg"/>
          </p:nvPr>
        </p:nvSpPr>
        <p:spPr>
          <a:xfrm>
            <a:off x="844550" y="742950"/>
            <a:ext cx="4953000" cy="3714750"/>
          </a:xfrm>
          <a:ln/>
        </p:spPr>
      </p:sp>
      <p:sp>
        <p:nvSpPr>
          <p:cNvPr id="7680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D0C4333D-0444-4C4B-AB45-3D83B31F7D5D}" type="slidenum">
              <a:rPr lang="en-US" altLang="zh-CN" smtClean="0">
                <a:latin typeface="Times New Roman" pitchFamily="18" charset="0"/>
              </a:rPr>
              <a:pPr eaLnBrk="1" hangingPunct="1"/>
              <a:t>3</a:t>
            </a:fld>
            <a:endParaRPr lang="en-US" altLang="zh-CN" smtClean="0">
              <a:latin typeface="Times New Roman" pitchFamily="18" charset="0"/>
            </a:endParaRPr>
          </a:p>
        </p:txBody>
      </p:sp>
      <p:sp>
        <p:nvSpPr>
          <p:cNvPr id="53251" name="Rectangle 2"/>
          <p:cNvSpPr>
            <a:spLocks noGrp="1" noRot="1" noChangeAspect="1" noChangeArrowheads="1" noTextEdit="1"/>
          </p:cNvSpPr>
          <p:nvPr>
            <p:ph type="sldImg"/>
          </p:nvPr>
        </p:nvSpPr>
        <p:spPr>
          <a:xfrm>
            <a:off x="844550" y="742950"/>
            <a:ext cx="4953000" cy="3714750"/>
          </a:xfrm>
          <a:ln/>
        </p:spPr>
      </p:sp>
      <p:sp>
        <p:nvSpPr>
          <p:cNvPr id="5325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1A713E0-F58A-4685-A835-D9A25D401F70}" type="slidenum">
              <a:rPr lang="en-US" altLang="zh-CN" smtClean="0">
                <a:latin typeface="Times New Roman" pitchFamily="18" charset="0"/>
              </a:rPr>
              <a:pPr eaLnBrk="1" hangingPunct="1"/>
              <a:t>30</a:t>
            </a:fld>
            <a:endParaRPr lang="en-US" altLang="zh-CN" smtClean="0">
              <a:latin typeface="Times New Roman" pitchFamily="18" charset="0"/>
            </a:endParaRPr>
          </a:p>
        </p:txBody>
      </p:sp>
      <p:sp>
        <p:nvSpPr>
          <p:cNvPr id="77827" name="Rectangle 2"/>
          <p:cNvSpPr>
            <a:spLocks noGrp="1" noRot="1" noChangeAspect="1" noChangeArrowheads="1" noTextEdit="1"/>
          </p:cNvSpPr>
          <p:nvPr>
            <p:ph type="sldImg"/>
          </p:nvPr>
        </p:nvSpPr>
        <p:spPr>
          <a:xfrm>
            <a:off x="844550" y="742950"/>
            <a:ext cx="4953000" cy="3714750"/>
          </a:xfrm>
          <a:ln/>
        </p:spPr>
      </p:sp>
      <p:sp>
        <p:nvSpPr>
          <p:cNvPr id="7782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B7F477D1-C7B0-4DF3-990B-3DB4498E8125}" type="slidenum">
              <a:rPr lang="en-US" altLang="zh-CN" smtClean="0">
                <a:latin typeface="Times New Roman" pitchFamily="18" charset="0"/>
              </a:rPr>
              <a:pPr eaLnBrk="1" hangingPunct="1"/>
              <a:t>31</a:t>
            </a:fld>
            <a:endParaRPr lang="en-US" altLang="zh-CN" smtClean="0">
              <a:latin typeface="Times New Roman" pitchFamily="18" charset="0"/>
            </a:endParaRPr>
          </a:p>
        </p:txBody>
      </p:sp>
      <p:sp>
        <p:nvSpPr>
          <p:cNvPr id="78851" name="Rectangle 2"/>
          <p:cNvSpPr>
            <a:spLocks noGrp="1" noRot="1" noChangeAspect="1" noChangeArrowheads="1" noTextEdit="1"/>
          </p:cNvSpPr>
          <p:nvPr>
            <p:ph type="sldImg"/>
          </p:nvPr>
        </p:nvSpPr>
        <p:spPr>
          <a:xfrm>
            <a:off x="844550" y="742950"/>
            <a:ext cx="4953000" cy="3714750"/>
          </a:xfrm>
          <a:ln/>
        </p:spPr>
      </p:sp>
      <p:sp>
        <p:nvSpPr>
          <p:cNvPr id="7885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dirty="0" smtClean="0">
                <a:solidFill>
                  <a:schemeClr val="tx1"/>
                </a:solidFill>
                <a:effectLst/>
                <a:latin typeface="Times New Roman" pitchFamily="18" charset="0"/>
                <a:ea typeface="宋体" pitchFamily="2" charset="-122"/>
                <a:cs typeface="+mn-cs"/>
              </a:rPr>
              <a:t>Poison reverse, </a:t>
            </a:r>
            <a:r>
              <a:rPr lang="zh-CN" altLang="en-US" sz="1200" b="0" i="0" kern="1200" dirty="0" smtClean="0">
                <a:solidFill>
                  <a:schemeClr val="tx1"/>
                </a:solidFill>
                <a:effectLst/>
                <a:latin typeface="Times New Roman" pitchFamily="18" charset="0"/>
                <a:ea typeface="宋体" pitchFamily="2" charset="-122"/>
                <a:cs typeface="+mn-cs"/>
              </a:rPr>
              <a:t>其中一种防止路由回圈</a:t>
            </a:r>
            <a:r>
              <a:rPr lang="en-US" altLang="zh-CN" sz="1200" b="0" i="0" kern="1200" dirty="0" smtClean="0">
                <a:solidFill>
                  <a:schemeClr val="tx1"/>
                </a:solidFill>
                <a:effectLst/>
                <a:latin typeface="Times New Roman" pitchFamily="18" charset="0"/>
                <a:ea typeface="宋体" pitchFamily="2" charset="-122"/>
                <a:cs typeface="+mn-cs"/>
              </a:rPr>
              <a:t>(Routing loop)</a:t>
            </a:r>
            <a:r>
              <a:rPr lang="zh-CN" altLang="en-US" sz="1200" b="0" i="0" kern="1200" dirty="0" smtClean="0">
                <a:solidFill>
                  <a:schemeClr val="tx1"/>
                </a:solidFill>
                <a:effectLst/>
                <a:latin typeface="Times New Roman" pitchFamily="18" charset="0"/>
                <a:ea typeface="宋体" pitchFamily="2" charset="-122"/>
                <a:cs typeface="+mn-cs"/>
              </a:rPr>
              <a:t>出现的技术</a:t>
            </a:r>
            <a:r>
              <a:rPr lang="en-US" altLang="zh-CN" sz="1200" b="0" i="0" kern="1200" dirty="0" smtClean="0">
                <a:solidFill>
                  <a:schemeClr val="tx1"/>
                </a:solidFill>
                <a:effectLst/>
                <a:latin typeface="Times New Roman" pitchFamily="18" charset="0"/>
                <a:ea typeface="宋体" pitchFamily="2" charset="-122"/>
                <a:cs typeface="+mn-cs"/>
              </a:rPr>
              <a:t>, Distance Vector routing protocol</a:t>
            </a:r>
            <a:r>
              <a:rPr lang="zh-CN" altLang="en-US" sz="1200" b="0" i="0" kern="1200" dirty="0" smtClean="0">
                <a:solidFill>
                  <a:schemeClr val="tx1"/>
                </a:solidFill>
                <a:effectLst/>
                <a:latin typeface="Times New Roman" pitchFamily="18" charset="0"/>
                <a:ea typeface="宋体" pitchFamily="2" charset="-122"/>
                <a:cs typeface="+mn-cs"/>
              </a:rPr>
              <a:t>的运作特性是定期向外发送</a:t>
            </a:r>
            <a:r>
              <a:rPr lang="en-US" altLang="zh-CN" sz="1200" b="0" i="0" kern="1200" dirty="0" smtClean="0">
                <a:solidFill>
                  <a:schemeClr val="tx1"/>
                </a:solidFill>
                <a:effectLst/>
                <a:latin typeface="Times New Roman" pitchFamily="18" charset="0"/>
                <a:ea typeface="宋体" pitchFamily="2" charset="-122"/>
                <a:cs typeface="+mn-cs"/>
              </a:rPr>
              <a:t>routing table</a:t>
            </a:r>
            <a:r>
              <a:rPr lang="zh-CN" altLang="en-US" sz="1200" b="0" i="0" kern="1200" dirty="0" smtClean="0">
                <a:solidFill>
                  <a:schemeClr val="tx1"/>
                </a:solidFill>
                <a:effectLst/>
                <a:latin typeface="Times New Roman" pitchFamily="18" charset="0"/>
                <a:ea typeface="宋体" pitchFamily="2" charset="-122"/>
                <a:cs typeface="+mn-cs"/>
              </a:rPr>
              <a:t>而让网络中其他</a:t>
            </a:r>
            <a:r>
              <a:rPr lang="en-US" altLang="zh-CN" sz="1200" b="0" i="0" kern="1200" dirty="0" smtClean="0">
                <a:solidFill>
                  <a:schemeClr val="tx1"/>
                </a:solidFill>
                <a:effectLst/>
                <a:latin typeface="Times New Roman" pitchFamily="18" charset="0"/>
                <a:ea typeface="宋体" pitchFamily="2" charset="-122"/>
                <a:cs typeface="+mn-cs"/>
              </a:rPr>
              <a:t>router</a:t>
            </a:r>
            <a:r>
              <a:rPr lang="zh-CN" altLang="en-US" sz="1200" b="0" i="0" kern="1200" dirty="0" smtClean="0">
                <a:solidFill>
                  <a:schemeClr val="tx1"/>
                </a:solidFill>
                <a:effectLst/>
                <a:latin typeface="Times New Roman" pitchFamily="18" charset="0"/>
                <a:ea typeface="宋体" pitchFamily="2" charset="-122"/>
                <a:cs typeface="+mn-cs"/>
              </a:rPr>
              <a:t>知道其网络</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例如</a:t>
            </a:r>
            <a:r>
              <a:rPr lang="en-US" altLang="zh-CN" sz="1200" b="0" i="0" kern="1200" dirty="0" smtClean="0">
                <a:solidFill>
                  <a:schemeClr val="tx1"/>
                </a:solidFill>
                <a:effectLst/>
                <a:latin typeface="Times New Roman" pitchFamily="18" charset="0"/>
                <a:ea typeface="宋体" pitchFamily="2" charset="-122"/>
                <a:cs typeface="+mn-cs"/>
              </a:rPr>
              <a:t>Router A</a:t>
            </a:r>
            <a:r>
              <a:rPr lang="zh-CN" altLang="en-US" sz="1200" b="0" i="0" kern="1200" dirty="0" smtClean="0">
                <a:solidFill>
                  <a:schemeClr val="tx1"/>
                </a:solidFill>
                <a:effectLst/>
                <a:latin typeface="Times New Roman" pitchFamily="18" charset="0"/>
                <a:ea typeface="宋体" pitchFamily="2" charset="-122"/>
                <a:cs typeface="+mn-cs"/>
              </a:rPr>
              <a:t>使用</a:t>
            </a:r>
            <a:r>
              <a:rPr lang="en-US" altLang="zh-CN" sz="1200" b="0" i="0" kern="1200" dirty="0" smtClean="0">
                <a:solidFill>
                  <a:schemeClr val="tx1"/>
                </a:solidFill>
                <a:effectLst/>
                <a:latin typeface="Times New Roman" pitchFamily="18" charset="0"/>
                <a:ea typeface="宋体" pitchFamily="2" charset="-122"/>
                <a:cs typeface="+mn-cs"/>
              </a:rPr>
              <a:t>RIP</a:t>
            </a:r>
            <a:r>
              <a:rPr lang="zh-CN" altLang="en-US" sz="1200" b="0" i="0" kern="1200" dirty="0" smtClean="0">
                <a:solidFill>
                  <a:schemeClr val="tx1"/>
                </a:solidFill>
                <a:effectLst/>
                <a:latin typeface="Times New Roman" pitchFamily="18" charset="0"/>
                <a:ea typeface="宋体" pitchFamily="2" charset="-122"/>
                <a:cs typeface="+mn-cs"/>
              </a:rPr>
              <a:t>作为</a:t>
            </a:r>
            <a:r>
              <a:rPr lang="en-US" altLang="zh-CN" sz="1200" b="0" i="0" kern="1200" dirty="0" smtClean="0">
                <a:solidFill>
                  <a:schemeClr val="tx1"/>
                </a:solidFill>
                <a:effectLst/>
                <a:latin typeface="Times New Roman" pitchFamily="18" charset="0"/>
                <a:ea typeface="宋体" pitchFamily="2" charset="-122"/>
                <a:cs typeface="+mn-cs"/>
              </a:rPr>
              <a:t>routing protocol, </a:t>
            </a:r>
            <a:r>
              <a:rPr lang="zh-CN" altLang="en-US" sz="1200" b="0" i="0" kern="1200" dirty="0" smtClean="0">
                <a:solidFill>
                  <a:schemeClr val="tx1"/>
                </a:solidFill>
                <a:effectLst/>
                <a:latin typeface="Times New Roman" pitchFamily="18" charset="0"/>
                <a:ea typeface="宋体" pitchFamily="2" charset="-122"/>
                <a:cs typeface="+mn-cs"/>
              </a:rPr>
              <a:t>预设每</a:t>
            </a:r>
            <a:r>
              <a:rPr lang="en-US" altLang="zh-CN" sz="1200" b="0" i="0" kern="1200" dirty="0" smtClean="0">
                <a:solidFill>
                  <a:schemeClr val="tx1"/>
                </a:solidFill>
                <a:effectLst/>
                <a:latin typeface="Times New Roman" pitchFamily="18" charset="0"/>
                <a:ea typeface="宋体" pitchFamily="2" charset="-122"/>
                <a:cs typeface="+mn-cs"/>
              </a:rPr>
              <a:t>30</a:t>
            </a:r>
            <a:r>
              <a:rPr lang="zh-CN" altLang="en-US" sz="1200" b="0" i="0" kern="1200" dirty="0" smtClean="0">
                <a:solidFill>
                  <a:schemeClr val="tx1"/>
                </a:solidFill>
                <a:effectLst/>
                <a:latin typeface="Times New Roman" pitchFamily="18" charset="0"/>
                <a:ea typeface="宋体" pitchFamily="2" charset="-122"/>
                <a:cs typeface="+mn-cs"/>
              </a:rPr>
              <a:t>秒做一次</a:t>
            </a:r>
            <a:r>
              <a:rPr lang="en-US" altLang="zh-CN" sz="1200" b="0" i="0" kern="1200" dirty="0" smtClean="0">
                <a:solidFill>
                  <a:schemeClr val="tx1"/>
                </a:solidFill>
                <a:effectLst/>
                <a:latin typeface="Times New Roman" pitchFamily="18" charset="0"/>
                <a:ea typeface="宋体" pitchFamily="2" charset="-122"/>
                <a:cs typeface="+mn-cs"/>
              </a:rPr>
              <a:t>routing update, </a:t>
            </a:r>
            <a:r>
              <a:rPr lang="zh-CN" altLang="en-US" sz="1200" b="0" i="0" kern="1200" dirty="0" smtClean="0">
                <a:solidFill>
                  <a:schemeClr val="tx1"/>
                </a:solidFill>
                <a:effectLst/>
                <a:latin typeface="Times New Roman" pitchFamily="18" charset="0"/>
                <a:ea typeface="宋体" pitchFamily="2" charset="-122"/>
                <a:cs typeface="+mn-cs"/>
              </a:rPr>
              <a:t>把其</a:t>
            </a:r>
            <a:r>
              <a:rPr lang="en-US" altLang="zh-CN" sz="1200" b="0" i="0" kern="1200" dirty="0" smtClean="0">
                <a:solidFill>
                  <a:schemeClr val="tx1"/>
                </a:solidFill>
                <a:effectLst/>
                <a:latin typeface="Times New Roman" pitchFamily="18" charset="0"/>
                <a:ea typeface="宋体" pitchFamily="2" charset="-122"/>
                <a:cs typeface="+mn-cs"/>
              </a:rPr>
              <a:t>routing table</a:t>
            </a:r>
            <a:r>
              <a:rPr lang="zh-CN" altLang="en-US" sz="1200" b="0" i="0" kern="1200" dirty="0" smtClean="0">
                <a:solidFill>
                  <a:schemeClr val="tx1"/>
                </a:solidFill>
                <a:effectLst/>
                <a:latin typeface="Times New Roman" pitchFamily="18" charset="0"/>
                <a:ea typeface="宋体" pitchFamily="2" charset="-122"/>
                <a:cs typeface="+mn-cs"/>
              </a:rPr>
              <a:t>向外广播</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而邻接</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的</a:t>
            </a:r>
            <a:r>
              <a:rPr lang="en-US" altLang="zh-CN" sz="1200" b="0" i="0" kern="1200" dirty="0" smtClean="0">
                <a:solidFill>
                  <a:schemeClr val="tx1"/>
                </a:solidFill>
                <a:effectLst/>
                <a:latin typeface="Times New Roman" pitchFamily="18" charset="0"/>
                <a:ea typeface="宋体" pitchFamily="2" charset="-122"/>
                <a:cs typeface="+mn-cs"/>
              </a:rPr>
              <a:t>Router B, </a:t>
            </a:r>
            <a:r>
              <a:rPr lang="zh-CN" altLang="en-US" sz="1200" b="0" i="0" kern="1200" dirty="0" smtClean="0">
                <a:solidFill>
                  <a:schemeClr val="tx1"/>
                </a:solidFill>
                <a:effectLst/>
                <a:latin typeface="Times New Roman" pitchFamily="18" charset="0"/>
                <a:ea typeface="宋体" pitchFamily="2" charset="-122"/>
                <a:cs typeface="+mn-cs"/>
              </a:rPr>
              <a:t>正常每</a:t>
            </a:r>
            <a:r>
              <a:rPr lang="en-US" altLang="zh-CN" sz="1200" b="0" i="0" kern="1200" dirty="0" smtClean="0">
                <a:solidFill>
                  <a:schemeClr val="tx1"/>
                </a:solidFill>
                <a:effectLst/>
                <a:latin typeface="Times New Roman" pitchFamily="18" charset="0"/>
                <a:ea typeface="宋体" pitchFamily="2" charset="-122"/>
                <a:cs typeface="+mn-cs"/>
              </a:rPr>
              <a:t>30</a:t>
            </a:r>
            <a:r>
              <a:rPr lang="zh-CN" altLang="en-US" sz="1200" b="0" i="0" kern="1200" dirty="0" smtClean="0">
                <a:solidFill>
                  <a:schemeClr val="tx1"/>
                </a:solidFill>
                <a:effectLst/>
                <a:latin typeface="Times New Roman" pitchFamily="18" charset="0"/>
                <a:ea typeface="宋体" pitchFamily="2" charset="-122"/>
                <a:cs typeface="+mn-cs"/>
              </a:rPr>
              <a:t>秒会收到从</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发送过来的</a:t>
            </a:r>
            <a:r>
              <a:rPr lang="en-US" altLang="zh-CN" sz="1200" b="0" i="0" kern="1200" dirty="0" smtClean="0">
                <a:solidFill>
                  <a:schemeClr val="tx1"/>
                </a:solidFill>
                <a:effectLst/>
                <a:latin typeface="Times New Roman" pitchFamily="18" charset="0"/>
                <a:ea typeface="宋体" pitchFamily="2" charset="-122"/>
                <a:cs typeface="+mn-cs"/>
              </a:rPr>
              <a:t>update</a:t>
            </a:r>
            <a:r>
              <a:rPr lang="zh-CN" altLang="en-US" sz="1200" b="0" i="0" kern="1200" dirty="0" smtClean="0">
                <a:solidFill>
                  <a:schemeClr val="tx1"/>
                </a:solidFill>
                <a:effectLst/>
                <a:latin typeface="Times New Roman" pitchFamily="18" charset="0"/>
                <a:ea typeface="宋体" pitchFamily="2" charset="-122"/>
                <a:cs typeface="+mn-cs"/>
              </a:rPr>
              <a:t>。设想若</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连接的其中一个网络</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假设网络</a:t>
            </a:r>
            <a:r>
              <a:rPr lang="en-US" altLang="zh-CN" sz="1200" b="0" i="0" kern="1200" dirty="0" smtClean="0">
                <a:solidFill>
                  <a:schemeClr val="tx1"/>
                </a:solidFill>
                <a:effectLst/>
                <a:latin typeface="Times New Roman" pitchFamily="18" charset="0"/>
                <a:ea typeface="宋体" pitchFamily="2" charset="-122"/>
                <a:cs typeface="+mn-cs"/>
              </a:rPr>
              <a:t>X)</a:t>
            </a:r>
            <a:r>
              <a:rPr lang="zh-CN" altLang="en-US" sz="1200" b="0" i="0" kern="1200" dirty="0" smtClean="0">
                <a:solidFill>
                  <a:schemeClr val="tx1"/>
                </a:solidFill>
                <a:effectLst/>
                <a:latin typeface="Times New Roman" pitchFamily="18" charset="0"/>
                <a:ea typeface="宋体" pitchFamily="2" charset="-122"/>
                <a:cs typeface="+mn-cs"/>
              </a:rPr>
              <a:t>中断</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网络</a:t>
            </a:r>
            <a:r>
              <a:rPr lang="en-US" altLang="zh-CN" sz="1200" b="0" i="0" kern="1200" dirty="0" smtClean="0">
                <a:solidFill>
                  <a:schemeClr val="tx1"/>
                </a:solidFill>
                <a:effectLst/>
                <a:latin typeface="Times New Roman" pitchFamily="18" charset="0"/>
                <a:ea typeface="宋体" pitchFamily="2" charset="-122"/>
                <a:cs typeface="+mn-cs"/>
              </a:rPr>
              <a:t>X</a:t>
            </a:r>
            <a:r>
              <a:rPr lang="zh-CN" altLang="en-US" sz="1200" b="0" i="0" kern="1200" dirty="0" smtClean="0">
                <a:solidFill>
                  <a:schemeClr val="tx1"/>
                </a:solidFill>
                <a:effectLst/>
                <a:latin typeface="Times New Roman" pitchFamily="18" charset="0"/>
                <a:ea typeface="宋体" pitchFamily="2" charset="-122"/>
                <a:cs typeface="+mn-cs"/>
              </a:rPr>
              <a:t>会消失於</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中的</a:t>
            </a:r>
            <a:r>
              <a:rPr lang="en-US" altLang="zh-CN" sz="1200" b="0" i="0" kern="1200" dirty="0" smtClean="0">
                <a:solidFill>
                  <a:schemeClr val="tx1"/>
                </a:solidFill>
                <a:effectLst/>
                <a:latin typeface="Times New Roman" pitchFamily="18" charset="0"/>
                <a:ea typeface="宋体" pitchFamily="2" charset="-122"/>
                <a:cs typeface="+mn-cs"/>
              </a:rPr>
              <a:t>routing table, </a:t>
            </a:r>
            <a:r>
              <a:rPr lang="zh-CN" altLang="en-US" sz="1200" b="0" i="0" kern="1200" dirty="0" smtClean="0">
                <a:solidFill>
                  <a:schemeClr val="tx1"/>
                </a:solidFill>
                <a:effectLst/>
                <a:latin typeface="Times New Roman" pitchFamily="18" charset="0"/>
                <a:ea typeface="宋体" pitchFamily="2" charset="-122"/>
                <a:cs typeface="+mn-cs"/>
              </a:rPr>
              <a:t>当</a:t>
            </a:r>
            <a:r>
              <a:rPr lang="en-US" altLang="zh-CN" sz="1200" b="0" i="0" kern="1200" dirty="0" smtClean="0">
                <a:solidFill>
                  <a:schemeClr val="tx1"/>
                </a:solidFill>
                <a:effectLst/>
                <a:latin typeface="Times New Roman" pitchFamily="18" charset="0"/>
                <a:ea typeface="宋体" pitchFamily="2" charset="-122"/>
                <a:cs typeface="+mn-cs"/>
              </a:rPr>
              <a:t>Router A</a:t>
            </a:r>
            <a:r>
              <a:rPr lang="zh-CN" altLang="en-US" sz="1200" b="0" i="0" kern="1200" dirty="0" smtClean="0">
                <a:solidFill>
                  <a:schemeClr val="tx1"/>
                </a:solidFill>
                <a:effectLst/>
                <a:latin typeface="Times New Roman" pitchFamily="18" charset="0"/>
                <a:ea typeface="宋体" pitchFamily="2" charset="-122"/>
                <a:cs typeface="+mn-cs"/>
              </a:rPr>
              <a:t>下次发送往外更新资料时</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会不包括</a:t>
            </a:r>
            <a:r>
              <a:rPr lang="en-US" altLang="zh-CN" sz="1200" b="0" i="0" kern="1200" dirty="0" smtClean="0">
                <a:solidFill>
                  <a:schemeClr val="tx1"/>
                </a:solidFill>
                <a:effectLst/>
                <a:latin typeface="Times New Roman" pitchFamily="18" charset="0"/>
                <a:ea typeface="宋体" pitchFamily="2" charset="-122"/>
                <a:cs typeface="+mn-cs"/>
              </a:rPr>
              <a:t>X</a:t>
            </a:r>
            <a:r>
              <a:rPr lang="zh-CN" altLang="en-US" sz="1200" b="0" i="0" kern="1200" dirty="0" smtClean="0">
                <a:solidFill>
                  <a:schemeClr val="tx1"/>
                </a:solidFill>
                <a:effectLst/>
                <a:latin typeface="Times New Roman" pitchFamily="18" charset="0"/>
                <a:ea typeface="宋体" pitchFamily="2" charset="-122"/>
                <a:cs typeface="+mn-cs"/>
              </a:rPr>
              <a:t>在内</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而</a:t>
            </a:r>
            <a:r>
              <a:rPr lang="en-US" altLang="zh-CN" sz="1200" b="0" i="0" kern="1200" dirty="0" smtClean="0">
                <a:solidFill>
                  <a:schemeClr val="tx1"/>
                </a:solidFill>
                <a:effectLst/>
                <a:latin typeface="Times New Roman" pitchFamily="18" charset="0"/>
                <a:ea typeface="宋体" pitchFamily="2" charset="-122"/>
                <a:cs typeface="+mn-cs"/>
              </a:rPr>
              <a:t>Router B</a:t>
            </a:r>
            <a:r>
              <a:rPr lang="zh-CN" altLang="en-US" sz="1200" b="0" i="0" kern="1200" dirty="0" smtClean="0">
                <a:solidFill>
                  <a:schemeClr val="tx1"/>
                </a:solidFill>
                <a:effectLst/>
                <a:latin typeface="Times New Roman" pitchFamily="18" charset="0"/>
                <a:ea typeface="宋体" pitchFamily="2" charset="-122"/>
                <a:cs typeface="+mn-cs"/>
              </a:rPr>
              <a:t>因为没有收到关於</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的更新</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在一定时间内</a:t>
            </a:r>
            <a:r>
              <a:rPr lang="en-US" altLang="zh-CN" sz="1200" b="0" i="0" kern="1200" dirty="0" smtClean="0">
                <a:solidFill>
                  <a:schemeClr val="tx1"/>
                </a:solidFill>
                <a:effectLst/>
                <a:latin typeface="Times New Roman" pitchFamily="18" charset="0"/>
                <a:ea typeface="宋体" pitchFamily="2" charset="-122"/>
                <a:cs typeface="+mn-cs"/>
              </a:rPr>
              <a:t>(RIP</a:t>
            </a:r>
            <a:r>
              <a:rPr lang="zh-CN" altLang="en-US" sz="1200" b="0" i="0" kern="1200" dirty="0" smtClean="0">
                <a:solidFill>
                  <a:schemeClr val="tx1"/>
                </a:solidFill>
                <a:effectLst/>
                <a:latin typeface="Times New Roman" pitchFamily="18" charset="0"/>
                <a:ea typeface="宋体" pitchFamily="2" charset="-122"/>
                <a:cs typeface="+mn-cs"/>
              </a:rPr>
              <a:t>预设</a:t>
            </a:r>
            <a:r>
              <a:rPr lang="en-US" altLang="zh-CN" sz="1200" b="0" i="0" kern="1200" dirty="0" smtClean="0">
                <a:solidFill>
                  <a:schemeClr val="tx1"/>
                </a:solidFill>
                <a:effectLst/>
                <a:latin typeface="Times New Roman" pitchFamily="18" charset="0"/>
                <a:ea typeface="宋体" pitchFamily="2" charset="-122"/>
                <a:cs typeface="+mn-cs"/>
              </a:rPr>
              <a:t>Invalid time</a:t>
            </a:r>
            <a:r>
              <a:rPr lang="zh-CN" altLang="en-US" sz="1200" b="0" i="0" kern="1200" dirty="0" smtClean="0">
                <a:solidFill>
                  <a:schemeClr val="tx1"/>
                </a:solidFill>
                <a:effectLst/>
                <a:latin typeface="Times New Roman" pitchFamily="18" charset="0"/>
                <a:ea typeface="宋体" pitchFamily="2" charset="-122"/>
                <a:cs typeface="+mn-cs"/>
              </a:rPr>
              <a:t>为</a:t>
            </a:r>
            <a:r>
              <a:rPr lang="en-US" altLang="zh-CN" sz="1200" b="0" i="0" kern="1200" dirty="0" smtClean="0">
                <a:solidFill>
                  <a:schemeClr val="tx1"/>
                </a:solidFill>
                <a:effectLst/>
                <a:latin typeface="Times New Roman" pitchFamily="18" charset="0"/>
                <a:ea typeface="宋体" pitchFamily="2" charset="-122"/>
                <a:cs typeface="+mn-cs"/>
              </a:rPr>
              <a:t>180</a:t>
            </a:r>
            <a:r>
              <a:rPr lang="zh-CN" altLang="en-US" sz="1200" b="0" i="0" kern="1200" dirty="0" smtClean="0">
                <a:solidFill>
                  <a:schemeClr val="tx1"/>
                </a:solidFill>
                <a:effectLst/>
                <a:latin typeface="Times New Roman" pitchFamily="18" charset="0"/>
                <a:ea typeface="宋体" pitchFamily="2" charset="-122"/>
                <a:cs typeface="+mn-cs"/>
              </a:rPr>
              <a:t>秒</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会误认为</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还存在</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并向外告知</a:t>
            </a:r>
            <a:r>
              <a:rPr lang="en-US" altLang="zh-CN" sz="1200" b="0" i="0" kern="1200" dirty="0" smtClean="0">
                <a:solidFill>
                  <a:schemeClr val="tx1"/>
                </a:solidFill>
                <a:effectLst/>
                <a:latin typeface="Times New Roman" pitchFamily="18" charset="0"/>
                <a:ea typeface="宋体" pitchFamily="2" charset="-122"/>
                <a:cs typeface="+mn-cs"/>
              </a:rPr>
              <a:t>X</a:t>
            </a:r>
            <a:r>
              <a:rPr lang="zh-CN" altLang="en-US" sz="1200" b="0" i="0" kern="1200" dirty="0" smtClean="0">
                <a:solidFill>
                  <a:schemeClr val="tx1"/>
                </a:solidFill>
                <a:effectLst/>
                <a:latin typeface="Times New Roman" pitchFamily="18" charset="0"/>
                <a:ea typeface="宋体" pitchFamily="2" charset="-122"/>
                <a:cs typeface="+mn-cs"/>
              </a:rPr>
              <a:t>的存在</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直至经过</a:t>
            </a:r>
            <a:r>
              <a:rPr lang="en-US" altLang="zh-CN" sz="1200" b="0" i="0" kern="1200" dirty="0" smtClean="0">
                <a:solidFill>
                  <a:schemeClr val="tx1"/>
                </a:solidFill>
                <a:effectLst/>
                <a:latin typeface="Times New Roman" pitchFamily="18" charset="0"/>
                <a:ea typeface="宋体" pitchFamily="2" charset="-122"/>
                <a:cs typeface="+mn-cs"/>
              </a:rPr>
              <a:t>180</a:t>
            </a:r>
            <a:r>
              <a:rPr lang="zh-CN" altLang="en-US" sz="1200" b="0" i="0" kern="1200" dirty="0" smtClean="0">
                <a:solidFill>
                  <a:schemeClr val="tx1"/>
                </a:solidFill>
                <a:effectLst/>
                <a:latin typeface="Times New Roman" pitchFamily="18" charset="0"/>
                <a:ea typeface="宋体" pitchFamily="2" charset="-122"/>
                <a:cs typeface="+mn-cs"/>
              </a:rPr>
              <a:t>秒後</a:t>
            </a:r>
            <a:r>
              <a:rPr lang="en-US" altLang="zh-CN" sz="1200" b="0" i="0" kern="1200" dirty="0" smtClean="0">
                <a:solidFill>
                  <a:schemeClr val="tx1"/>
                </a:solidFill>
                <a:effectLst/>
                <a:latin typeface="Times New Roman" pitchFamily="18" charset="0"/>
                <a:ea typeface="宋体" pitchFamily="2" charset="-122"/>
                <a:cs typeface="+mn-cs"/>
              </a:rPr>
              <a:t>, Router B</a:t>
            </a:r>
            <a:r>
              <a:rPr lang="zh-CN" altLang="en-US" sz="1200" b="0" i="0" kern="1200" dirty="0" smtClean="0">
                <a:solidFill>
                  <a:schemeClr val="tx1"/>
                </a:solidFill>
                <a:effectLst/>
                <a:latin typeface="Times New Roman" pitchFamily="18" charset="0"/>
                <a:ea typeface="宋体" pitchFamily="2" charset="-122"/>
                <a:cs typeface="+mn-cs"/>
              </a:rPr>
              <a:t>才认为</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出现问题</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在这</a:t>
            </a:r>
            <a:r>
              <a:rPr lang="en-US" altLang="zh-CN" sz="1200" b="0" i="0" kern="1200" dirty="0" smtClean="0">
                <a:solidFill>
                  <a:schemeClr val="tx1"/>
                </a:solidFill>
                <a:effectLst/>
                <a:latin typeface="Times New Roman" pitchFamily="18" charset="0"/>
                <a:ea typeface="宋体" pitchFamily="2" charset="-122"/>
                <a:cs typeface="+mn-cs"/>
              </a:rPr>
              <a:t>180</a:t>
            </a:r>
            <a:r>
              <a:rPr lang="zh-CN" altLang="en-US" sz="1200" b="0" i="0" kern="1200" dirty="0" smtClean="0">
                <a:solidFill>
                  <a:schemeClr val="tx1"/>
                </a:solidFill>
                <a:effectLst/>
                <a:latin typeface="Times New Roman" pitchFamily="18" charset="0"/>
                <a:ea typeface="宋体" pitchFamily="2" charset="-122"/>
                <a:cs typeface="+mn-cs"/>
              </a:rPr>
              <a:t>秒内整个网络处於一个不正确资料状态</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除</a:t>
            </a:r>
            <a:r>
              <a:rPr lang="en-US" altLang="zh-CN" sz="1200" b="0" i="0" kern="1200" dirty="0" smtClean="0">
                <a:solidFill>
                  <a:schemeClr val="tx1"/>
                </a:solidFill>
                <a:effectLst/>
                <a:latin typeface="Times New Roman" pitchFamily="18" charset="0"/>
                <a:ea typeface="宋体" pitchFamily="2" charset="-122"/>
                <a:cs typeface="+mn-cs"/>
              </a:rPr>
              <a:t>Router A</a:t>
            </a:r>
            <a:r>
              <a:rPr lang="zh-CN" altLang="en-US" sz="1200" b="0" i="0" kern="1200" dirty="0" smtClean="0">
                <a:solidFill>
                  <a:schemeClr val="tx1"/>
                </a:solidFill>
                <a:effectLst/>
                <a:latin typeface="Times New Roman" pitchFamily="18" charset="0"/>
                <a:ea typeface="宋体" pitchFamily="2" charset="-122"/>
                <a:cs typeface="+mn-cs"/>
              </a:rPr>
              <a:t>外</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其他</a:t>
            </a:r>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路由器</a:t>
            </a:r>
            <a:r>
              <a:rPr lang="zh-CN" altLang="en-US" sz="1200" b="0" i="0" kern="1200" dirty="0" smtClean="0">
                <a:solidFill>
                  <a:schemeClr val="tx1"/>
                </a:solidFill>
                <a:effectLst/>
                <a:latin typeface="Times New Roman" pitchFamily="18" charset="0"/>
                <a:ea typeface="宋体" pitchFamily="2" charset="-122"/>
                <a:cs typeface="+mn-cs"/>
              </a:rPr>
              <a:t>都不清楚</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的问题</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会形成很多传输错误的发生</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亦会因此引起</a:t>
            </a:r>
            <a:r>
              <a:rPr lang="en-US" altLang="zh-CN" sz="1200" b="0" i="0" kern="1200" dirty="0" smtClean="0">
                <a:solidFill>
                  <a:schemeClr val="tx1"/>
                </a:solidFill>
                <a:effectLst/>
                <a:latin typeface="Times New Roman" pitchFamily="18" charset="0"/>
                <a:ea typeface="宋体" pitchFamily="2" charset="-122"/>
                <a:cs typeface="+mn-cs"/>
              </a:rPr>
              <a:t>Routing loop</a:t>
            </a:r>
            <a:r>
              <a:rPr lang="zh-CN" altLang="en-US" sz="1200" b="0" i="0" kern="1200" dirty="0" smtClean="0">
                <a:solidFill>
                  <a:schemeClr val="tx1"/>
                </a:solidFill>
                <a:effectLst/>
                <a:latin typeface="Times New Roman" pitchFamily="18" charset="0"/>
                <a:ea typeface="宋体" pitchFamily="2" charset="-122"/>
                <a:cs typeface="+mn-cs"/>
              </a:rPr>
              <a:t>的产生。</a:t>
            </a:r>
            <a:r>
              <a:rPr lang="en-US" altLang="zh-CN" sz="1200" b="0" i="0" kern="1200" dirty="0" smtClean="0">
                <a:solidFill>
                  <a:schemeClr val="tx1"/>
                </a:solidFill>
                <a:effectLst/>
                <a:latin typeface="Times New Roman" pitchFamily="18" charset="0"/>
                <a:ea typeface="宋体" pitchFamily="2" charset="-122"/>
                <a:cs typeface="+mn-cs"/>
              </a:rPr>
              <a:t>Poison Reverse</a:t>
            </a:r>
            <a:r>
              <a:rPr lang="zh-CN" altLang="en-US" sz="1200" b="0" i="0" kern="1200" dirty="0" smtClean="0">
                <a:solidFill>
                  <a:schemeClr val="tx1"/>
                </a:solidFill>
                <a:effectLst/>
                <a:latin typeface="Times New Roman" pitchFamily="18" charset="0"/>
                <a:ea typeface="宋体" pitchFamily="2" charset="-122"/>
                <a:cs typeface="+mn-cs"/>
              </a:rPr>
              <a:t>的理念是当</a:t>
            </a:r>
            <a:r>
              <a:rPr lang="en-US" altLang="zh-CN" sz="1200" b="0" i="0" kern="1200" dirty="0" smtClean="0">
                <a:solidFill>
                  <a:schemeClr val="tx1"/>
                </a:solidFill>
                <a:effectLst/>
                <a:latin typeface="Times New Roman" pitchFamily="18" charset="0"/>
                <a:ea typeface="宋体" pitchFamily="2" charset="-122"/>
                <a:cs typeface="+mn-cs"/>
              </a:rPr>
              <a:t>Router A</a:t>
            </a:r>
            <a:r>
              <a:rPr lang="zh-CN" altLang="en-US" sz="1200" b="0" i="0" kern="1200" dirty="0" smtClean="0">
                <a:solidFill>
                  <a:schemeClr val="tx1"/>
                </a:solidFill>
                <a:effectLst/>
                <a:latin typeface="Times New Roman" pitchFamily="18" charset="0"/>
                <a:ea typeface="宋体" pitchFamily="2" charset="-122"/>
                <a:cs typeface="+mn-cs"/>
              </a:rPr>
              <a:t>发现</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的中断後</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在下次做</a:t>
            </a:r>
            <a:r>
              <a:rPr lang="en-US" altLang="zh-CN" sz="1200" b="0" i="0" kern="1200" dirty="0" smtClean="0">
                <a:solidFill>
                  <a:schemeClr val="tx1"/>
                </a:solidFill>
                <a:effectLst/>
                <a:latin typeface="Times New Roman" pitchFamily="18" charset="0"/>
                <a:ea typeface="宋体" pitchFamily="2" charset="-122"/>
                <a:cs typeface="+mn-cs"/>
              </a:rPr>
              <a:t>routing update</a:t>
            </a:r>
            <a:r>
              <a:rPr lang="zh-CN" altLang="en-US" sz="1200" b="0" i="0" kern="1200" dirty="0" smtClean="0">
                <a:solidFill>
                  <a:schemeClr val="tx1"/>
                </a:solidFill>
                <a:effectLst/>
                <a:latin typeface="Times New Roman" pitchFamily="18" charset="0"/>
                <a:ea typeface="宋体" pitchFamily="2" charset="-122"/>
                <a:cs typeface="+mn-cs"/>
              </a:rPr>
              <a:t>时不会忽略</a:t>
            </a:r>
            <a:r>
              <a:rPr lang="en-US" altLang="zh-CN" sz="1200" b="0" i="0" kern="1200" dirty="0" smtClean="0">
                <a:solidFill>
                  <a:schemeClr val="tx1"/>
                </a:solidFill>
                <a:effectLst/>
                <a:latin typeface="Times New Roman" pitchFamily="18" charset="0"/>
                <a:ea typeface="宋体" pitchFamily="2" charset="-122"/>
                <a:cs typeface="+mn-cs"/>
              </a:rPr>
              <a:t>X, </a:t>
            </a:r>
            <a:r>
              <a:rPr lang="zh-CN" altLang="en-US" sz="1200" b="0" i="0" kern="1200" dirty="0" smtClean="0">
                <a:solidFill>
                  <a:schemeClr val="tx1"/>
                </a:solidFill>
                <a:effectLst/>
                <a:latin typeface="Times New Roman" pitchFamily="18" charset="0"/>
                <a:ea typeface="宋体" pitchFamily="2" charset="-122"/>
                <a:cs typeface="+mn-cs"/>
              </a:rPr>
              <a:t>反而会把</a:t>
            </a:r>
            <a:r>
              <a:rPr lang="en-US" altLang="zh-CN" sz="1200" b="0" i="0" kern="1200" dirty="0" smtClean="0">
                <a:solidFill>
                  <a:schemeClr val="tx1"/>
                </a:solidFill>
                <a:effectLst/>
                <a:latin typeface="Times New Roman" pitchFamily="18" charset="0"/>
                <a:ea typeface="宋体" pitchFamily="2" charset="-122"/>
                <a:cs typeface="+mn-cs"/>
              </a:rPr>
              <a:t>X</a:t>
            </a:r>
            <a:r>
              <a:rPr lang="zh-CN" altLang="en-US" sz="1200" b="0" i="0" kern="1200" dirty="0" smtClean="0">
                <a:solidFill>
                  <a:schemeClr val="tx1"/>
                </a:solidFill>
                <a:effectLst/>
                <a:latin typeface="Times New Roman" pitchFamily="18" charset="0"/>
                <a:ea typeface="宋体" pitchFamily="2" charset="-122"/>
                <a:cs typeface="+mn-cs"/>
              </a:rPr>
              <a:t>包含到</a:t>
            </a:r>
            <a:r>
              <a:rPr lang="en-US" altLang="zh-CN" sz="1200" b="0" i="0" kern="1200" dirty="0" smtClean="0">
                <a:solidFill>
                  <a:schemeClr val="tx1"/>
                </a:solidFill>
                <a:effectLst/>
                <a:latin typeface="Times New Roman" pitchFamily="18" charset="0"/>
                <a:ea typeface="宋体" pitchFamily="2" charset="-122"/>
                <a:cs typeface="+mn-cs"/>
              </a:rPr>
              <a:t>routing update</a:t>
            </a:r>
            <a:r>
              <a:rPr lang="zh-CN" altLang="en-US" sz="1200" b="0" i="0" kern="1200" dirty="0" smtClean="0">
                <a:solidFill>
                  <a:schemeClr val="tx1"/>
                </a:solidFill>
                <a:effectLst/>
                <a:latin typeface="Times New Roman" pitchFamily="18" charset="0"/>
                <a:ea typeface="宋体" pitchFamily="2" charset="-122"/>
                <a:cs typeface="+mn-cs"/>
              </a:rPr>
              <a:t>当中</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但将其跳跃数</a:t>
            </a:r>
            <a:r>
              <a:rPr lang="en-US" altLang="zh-CN" sz="1200" b="0" i="0" kern="1200" dirty="0" smtClean="0">
                <a:solidFill>
                  <a:schemeClr val="tx1"/>
                </a:solidFill>
                <a:effectLst/>
                <a:latin typeface="Times New Roman" pitchFamily="18" charset="0"/>
                <a:ea typeface="宋体" pitchFamily="2" charset="-122"/>
                <a:cs typeface="+mn-cs"/>
              </a:rPr>
              <a:t>Hop count</a:t>
            </a:r>
            <a:r>
              <a:rPr lang="zh-CN" altLang="en-US" sz="1200" b="0" i="0" kern="1200" dirty="0" smtClean="0">
                <a:solidFill>
                  <a:schemeClr val="tx1"/>
                </a:solidFill>
                <a:effectLst/>
                <a:latin typeface="Times New Roman" pitchFamily="18" charset="0"/>
                <a:ea typeface="宋体" pitchFamily="2" charset="-122"/>
                <a:cs typeface="+mn-cs"/>
              </a:rPr>
              <a:t>变更为</a:t>
            </a:r>
            <a:r>
              <a:rPr lang="en-US" altLang="zh-CN" sz="1200" b="0" i="0" kern="1200" dirty="0" smtClean="0">
                <a:solidFill>
                  <a:schemeClr val="tx1"/>
                </a:solidFill>
                <a:effectLst/>
                <a:latin typeface="Times New Roman" pitchFamily="18" charset="0"/>
                <a:ea typeface="宋体" pitchFamily="2" charset="-122"/>
                <a:cs typeface="+mn-cs"/>
              </a:rPr>
              <a:t>Maximum+1(RIP</a:t>
            </a:r>
            <a:r>
              <a:rPr lang="zh-CN" altLang="en-US" sz="1200" b="0" i="0" kern="1200" dirty="0" smtClean="0">
                <a:solidFill>
                  <a:schemeClr val="tx1"/>
                </a:solidFill>
                <a:effectLst/>
                <a:latin typeface="Times New Roman" pitchFamily="18" charset="0"/>
                <a:ea typeface="宋体" pitchFamily="2" charset="-122"/>
                <a:cs typeface="+mn-cs"/>
              </a:rPr>
              <a:t>为</a:t>
            </a:r>
            <a:r>
              <a:rPr lang="en-US" altLang="zh-CN" sz="1200" b="0" i="0" kern="1200" dirty="0" smtClean="0">
                <a:solidFill>
                  <a:schemeClr val="tx1"/>
                </a:solidFill>
                <a:effectLst/>
                <a:latin typeface="Times New Roman" pitchFamily="18" charset="0"/>
                <a:ea typeface="宋体" pitchFamily="2" charset="-122"/>
                <a:cs typeface="+mn-cs"/>
              </a:rPr>
              <a:t>15+1), </a:t>
            </a:r>
            <a:r>
              <a:rPr lang="zh-CN" altLang="en-US" sz="1200" b="0" i="0" kern="1200" dirty="0" smtClean="0">
                <a:solidFill>
                  <a:schemeClr val="tx1"/>
                </a:solidFill>
                <a:effectLst/>
                <a:latin typeface="Times New Roman" pitchFamily="18" charset="0"/>
                <a:ea typeface="宋体" pitchFamily="2" charset="-122"/>
                <a:cs typeface="+mn-cs"/>
              </a:rPr>
              <a:t>因为</a:t>
            </a:r>
            <a:r>
              <a:rPr lang="en-US" altLang="zh-CN" sz="1200" b="0" i="0" kern="1200" dirty="0" smtClean="0">
                <a:solidFill>
                  <a:schemeClr val="tx1"/>
                </a:solidFill>
                <a:effectLst/>
                <a:latin typeface="Times New Roman" pitchFamily="18" charset="0"/>
                <a:ea typeface="宋体" pitchFamily="2" charset="-122"/>
                <a:cs typeface="+mn-cs"/>
              </a:rPr>
              <a:t>Hop count</a:t>
            </a:r>
            <a:r>
              <a:rPr lang="zh-CN" altLang="en-US" sz="1200" b="0" i="0" kern="1200" dirty="0" smtClean="0">
                <a:solidFill>
                  <a:schemeClr val="tx1"/>
                </a:solidFill>
                <a:effectLst/>
                <a:latin typeface="Times New Roman" pitchFamily="18" charset="0"/>
                <a:ea typeface="宋体" pitchFamily="2" charset="-122"/>
                <a:cs typeface="+mn-cs"/>
              </a:rPr>
              <a:t>超过了</a:t>
            </a:r>
            <a:r>
              <a:rPr lang="en-US" altLang="zh-CN" sz="1200" b="0" i="0" kern="1200" dirty="0" smtClean="0">
                <a:solidFill>
                  <a:schemeClr val="tx1"/>
                </a:solidFill>
                <a:effectLst/>
                <a:latin typeface="Times New Roman" pitchFamily="18" charset="0"/>
                <a:ea typeface="宋体" pitchFamily="2" charset="-122"/>
                <a:cs typeface="+mn-cs"/>
              </a:rPr>
              <a:t>Maximum, </a:t>
            </a:r>
            <a:r>
              <a:rPr lang="zh-CN" altLang="en-US" sz="1200" b="0" i="0" kern="1200" dirty="0" smtClean="0">
                <a:solidFill>
                  <a:schemeClr val="tx1"/>
                </a:solidFill>
                <a:effectLst/>
                <a:latin typeface="Times New Roman" pitchFamily="18" charset="0"/>
                <a:ea typeface="宋体" pitchFamily="2" charset="-122"/>
                <a:cs typeface="+mn-cs"/>
              </a:rPr>
              <a:t>所以</a:t>
            </a:r>
            <a:r>
              <a:rPr lang="en-US" altLang="zh-CN" sz="1200" b="0" i="0" kern="1200" dirty="0" smtClean="0">
                <a:solidFill>
                  <a:schemeClr val="tx1"/>
                </a:solidFill>
                <a:effectLst/>
                <a:latin typeface="Times New Roman" pitchFamily="18" charset="0"/>
                <a:ea typeface="宋体" pitchFamily="2" charset="-122"/>
                <a:cs typeface="+mn-cs"/>
              </a:rPr>
              <a:t>Router B</a:t>
            </a:r>
            <a:r>
              <a:rPr lang="zh-CN" altLang="en-US" sz="1200" b="0" i="0" kern="1200" dirty="0" smtClean="0">
                <a:solidFill>
                  <a:schemeClr val="tx1"/>
                </a:solidFill>
                <a:effectLst/>
                <a:latin typeface="Times New Roman" pitchFamily="18" charset="0"/>
                <a:ea typeface="宋体" pitchFamily="2" charset="-122"/>
                <a:cs typeface="+mn-cs"/>
              </a:rPr>
              <a:t>收到更新时会立刻知道</a:t>
            </a:r>
            <a:r>
              <a:rPr lang="en-US" altLang="zh-CN" sz="1200" b="0" i="0" kern="1200" dirty="0" smtClean="0">
                <a:solidFill>
                  <a:schemeClr val="tx1"/>
                </a:solidFill>
                <a:effectLst/>
                <a:latin typeface="Times New Roman" pitchFamily="18" charset="0"/>
                <a:ea typeface="宋体" pitchFamily="2" charset="-122"/>
                <a:cs typeface="+mn-cs"/>
              </a:rPr>
              <a:t>Network X</a:t>
            </a:r>
            <a:r>
              <a:rPr lang="zh-CN" altLang="en-US" sz="1200" b="0" i="0" kern="1200" dirty="0" smtClean="0">
                <a:solidFill>
                  <a:schemeClr val="tx1"/>
                </a:solidFill>
                <a:effectLst/>
                <a:latin typeface="Times New Roman" pitchFamily="18" charset="0"/>
                <a:ea typeface="宋体" pitchFamily="2" charset="-122"/>
                <a:cs typeface="+mn-cs"/>
              </a:rPr>
              <a:t>为</a:t>
            </a:r>
            <a:r>
              <a:rPr lang="en-US" altLang="zh-CN" sz="1200" b="0" i="0" kern="1200" dirty="0" smtClean="0">
                <a:solidFill>
                  <a:schemeClr val="tx1"/>
                </a:solidFill>
                <a:effectLst/>
                <a:latin typeface="Times New Roman" pitchFamily="18" charset="0"/>
                <a:ea typeface="宋体" pitchFamily="2" charset="-122"/>
                <a:cs typeface="+mn-cs"/>
              </a:rPr>
              <a:t>Inaccessible, </a:t>
            </a:r>
            <a:r>
              <a:rPr lang="zh-CN" altLang="en-US" sz="1200" b="0" i="0" kern="1200" dirty="0" smtClean="0">
                <a:solidFill>
                  <a:schemeClr val="tx1"/>
                </a:solidFill>
                <a:effectLst/>
                <a:latin typeface="Times New Roman" pitchFamily="18" charset="0"/>
                <a:ea typeface="宋体" pitchFamily="2" charset="-122"/>
                <a:cs typeface="+mn-cs"/>
              </a:rPr>
              <a:t>而无需等待</a:t>
            </a:r>
            <a:r>
              <a:rPr lang="en-US" altLang="zh-CN" sz="1200" b="0" i="0" kern="1200" dirty="0" smtClean="0">
                <a:solidFill>
                  <a:schemeClr val="tx1"/>
                </a:solidFill>
                <a:effectLst/>
                <a:latin typeface="Times New Roman" pitchFamily="18" charset="0"/>
                <a:ea typeface="宋体" pitchFamily="2" charset="-122"/>
                <a:cs typeface="+mn-cs"/>
              </a:rPr>
              <a:t>180</a:t>
            </a:r>
            <a:r>
              <a:rPr lang="zh-CN" altLang="en-US" sz="1200" b="0" i="0" kern="1200" dirty="0" smtClean="0">
                <a:solidFill>
                  <a:schemeClr val="tx1"/>
                </a:solidFill>
                <a:effectLst/>
                <a:latin typeface="Times New Roman" pitchFamily="18" charset="0"/>
                <a:ea typeface="宋体" pitchFamily="2" charset="-122"/>
                <a:cs typeface="+mn-cs"/>
              </a:rPr>
              <a:t>秒</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这样便会大大地加快网络收敛的速度。</a:t>
            </a:r>
            <a:r>
              <a:rPr lang="en-US" altLang="zh-CN" sz="1200" b="0" i="0" kern="1200" dirty="0" smtClean="0">
                <a:solidFill>
                  <a:schemeClr val="tx1"/>
                </a:solidFill>
                <a:effectLst/>
                <a:latin typeface="Times New Roman" pitchFamily="18" charset="0"/>
                <a:ea typeface="宋体" pitchFamily="2" charset="-122"/>
                <a:cs typeface="+mn-cs"/>
              </a:rPr>
              <a:t>Poison Reverse</a:t>
            </a:r>
            <a:r>
              <a:rPr lang="zh-CN" altLang="en-US" sz="1200" b="0" i="0" kern="1200" dirty="0" smtClean="0">
                <a:solidFill>
                  <a:schemeClr val="tx1"/>
                </a:solidFill>
                <a:effectLst/>
                <a:latin typeface="Times New Roman" pitchFamily="18" charset="0"/>
                <a:ea typeface="宋体" pitchFamily="2" charset="-122"/>
                <a:cs typeface="+mn-cs"/>
              </a:rPr>
              <a:t>理念大致如此</a:t>
            </a:r>
            <a:endParaRPr lang="zh-CN" altLang="zh-CN"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6AF7E56C-5FC3-4A7C-9DCC-C7DCD2267D8B}" type="slidenum">
              <a:rPr lang="en-US" altLang="zh-CN" smtClean="0">
                <a:latin typeface="Times New Roman" pitchFamily="18" charset="0"/>
              </a:rPr>
              <a:pPr eaLnBrk="1" hangingPunct="1"/>
              <a:t>32</a:t>
            </a:fld>
            <a:endParaRPr lang="en-US" altLang="zh-CN" smtClean="0">
              <a:latin typeface="Times New Roman" pitchFamily="18" charset="0"/>
            </a:endParaRPr>
          </a:p>
        </p:txBody>
      </p:sp>
      <p:sp>
        <p:nvSpPr>
          <p:cNvPr id="79875" name="Rectangle 2"/>
          <p:cNvSpPr>
            <a:spLocks noGrp="1" noRot="1" noChangeAspect="1" noChangeArrowheads="1" noTextEdit="1"/>
          </p:cNvSpPr>
          <p:nvPr>
            <p:ph type="sldImg"/>
          </p:nvPr>
        </p:nvSpPr>
        <p:spPr>
          <a:xfrm>
            <a:off x="844550" y="742950"/>
            <a:ext cx="4953000" cy="3714750"/>
          </a:xfrm>
          <a:ln/>
        </p:spPr>
      </p:sp>
      <p:sp>
        <p:nvSpPr>
          <p:cNvPr id="7987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路由器</a:t>
            </a:r>
            <a:r>
              <a:rPr lang="zh-CN" altLang="en-US" sz="1200" b="0" i="0" kern="1200" dirty="0" smtClean="0">
                <a:solidFill>
                  <a:schemeClr val="tx1"/>
                </a:solidFill>
                <a:effectLst/>
                <a:latin typeface="Times New Roman" pitchFamily="18" charset="0"/>
                <a:ea typeface="宋体" pitchFamily="2" charset="-122"/>
                <a:cs typeface="+mn-cs"/>
              </a:rPr>
              <a:t>从某个接口接收到的更新信息不允许再从这个接口发回去。</a:t>
            </a:r>
            <a:endParaRPr lang="en-US" altLang="zh-CN" sz="1200" b="0" i="0" kern="1200" dirty="0" smtClean="0">
              <a:solidFill>
                <a:schemeClr val="tx1"/>
              </a:solidFill>
              <a:effectLst/>
              <a:latin typeface="Times New Roman" pitchFamily="18" charset="0"/>
              <a:ea typeface="宋体" pitchFamily="2" charset="-122"/>
              <a:cs typeface="+mn-cs"/>
            </a:endParaRPr>
          </a:p>
          <a:p>
            <a:r>
              <a:rPr lang="en-US" altLang="zh-CN" sz="1200" b="0" i="0" kern="1200" dirty="0" smtClean="0">
                <a:solidFill>
                  <a:schemeClr val="tx1"/>
                </a:solidFill>
                <a:effectLst/>
                <a:latin typeface="Times New Roman" pitchFamily="18" charset="0"/>
                <a:ea typeface="宋体" pitchFamily="2" charset="-122"/>
                <a:cs typeface="+mn-cs"/>
              </a:rPr>
              <a:t>1</a:t>
            </a:r>
            <a:r>
              <a:rPr lang="zh-CN" altLang="en-US" sz="1200" b="0" i="0" kern="1200" dirty="0" smtClean="0">
                <a:solidFill>
                  <a:schemeClr val="tx1"/>
                </a:solidFill>
                <a:effectLst/>
                <a:latin typeface="Times New Roman" pitchFamily="18" charset="0"/>
                <a:ea typeface="宋体" pitchFamily="2" charset="-122"/>
                <a:cs typeface="+mn-cs"/>
              </a:rPr>
              <a:t>，能够阻止</a:t>
            </a:r>
            <a:r>
              <a:rPr lang="zh-CN" altLang="en-US" sz="1200" b="0" i="0" u="none" strike="noStrike" kern="1200" dirty="0" smtClean="0">
                <a:solidFill>
                  <a:schemeClr val="tx1"/>
                </a:solidFill>
                <a:effectLst/>
                <a:latin typeface="Times New Roman" pitchFamily="18" charset="0"/>
                <a:ea typeface="宋体" pitchFamily="2" charset="-122"/>
                <a:cs typeface="+mn-cs"/>
                <a:hlinkClick r:id="rId4"/>
              </a:rPr>
              <a:t>路由环路</a:t>
            </a:r>
            <a:r>
              <a:rPr lang="zh-CN" altLang="en-US" sz="1200" b="0" i="0" kern="1200" dirty="0" smtClean="0">
                <a:solidFill>
                  <a:schemeClr val="tx1"/>
                </a:solidFill>
                <a:effectLst/>
                <a:latin typeface="Times New Roman" pitchFamily="18" charset="0"/>
                <a:ea typeface="宋体" pitchFamily="2" charset="-122"/>
                <a:cs typeface="+mn-cs"/>
              </a:rPr>
              <a:t>的产生。</a:t>
            </a:r>
          </a:p>
          <a:p>
            <a:r>
              <a:rPr lang="en-US" altLang="zh-CN" sz="1200" b="0" i="0" kern="1200" dirty="0" smtClean="0">
                <a:solidFill>
                  <a:schemeClr val="tx1"/>
                </a:solidFill>
                <a:effectLst/>
                <a:latin typeface="Times New Roman" pitchFamily="18" charset="0"/>
                <a:ea typeface="宋体" pitchFamily="2" charset="-122"/>
                <a:cs typeface="+mn-cs"/>
              </a:rPr>
              <a:t>2</a:t>
            </a:r>
            <a:r>
              <a:rPr lang="zh-CN" altLang="en-US" sz="1200" b="0" i="0" kern="1200" dirty="0" smtClean="0">
                <a:solidFill>
                  <a:schemeClr val="tx1"/>
                </a:solidFill>
                <a:effectLst/>
                <a:latin typeface="Times New Roman" pitchFamily="18" charset="0"/>
                <a:ea typeface="宋体" pitchFamily="2" charset="-122"/>
                <a:cs typeface="+mn-cs"/>
              </a:rPr>
              <a:t>，减少</a:t>
            </a:r>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路由器</a:t>
            </a:r>
            <a:r>
              <a:rPr lang="zh-CN" altLang="en-US" sz="1200" b="0" i="0" kern="1200" dirty="0" smtClean="0">
                <a:solidFill>
                  <a:schemeClr val="tx1"/>
                </a:solidFill>
                <a:effectLst/>
                <a:latin typeface="Times New Roman" pitchFamily="18" charset="0"/>
                <a:ea typeface="宋体" pitchFamily="2" charset="-122"/>
                <a:cs typeface="+mn-cs"/>
              </a:rPr>
              <a:t>更新信息占用的链路</a:t>
            </a:r>
            <a:r>
              <a:rPr lang="zh-CN" altLang="en-US" sz="1200" b="0" i="0" u="none" strike="noStrike" kern="1200" dirty="0" smtClean="0">
                <a:solidFill>
                  <a:schemeClr val="tx1"/>
                </a:solidFill>
                <a:effectLst/>
                <a:latin typeface="Times New Roman" pitchFamily="18" charset="0"/>
                <a:ea typeface="宋体" pitchFamily="2" charset="-122"/>
                <a:cs typeface="+mn-cs"/>
                <a:hlinkClick r:id="rId5"/>
              </a:rPr>
              <a:t>带宽</a:t>
            </a:r>
            <a:r>
              <a:rPr lang="zh-CN" altLang="en-US" sz="1200" b="0" i="0" kern="1200" dirty="0" smtClean="0">
                <a:solidFill>
                  <a:schemeClr val="tx1"/>
                </a:solidFill>
                <a:effectLst/>
                <a:latin typeface="Times New Roman" pitchFamily="18" charset="0"/>
                <a:ea typeface="宋体" pitchFamily="2" charset="-122"/>
                <a:cs typeface="+mn-cs"/>
              </a:rPr>
              <a:t>资源。</a:t>
            </a:r>
          </a:p>
          <a:p>
            <a:pPr eaLnBrk="1" hangingPunct="1"/>
            <a:endParaRPr lang="en-US" altLang="zh-CN" dirty="0" smtClean="0"/>
          </a:p>
          <a:p>
            <a:pPr eaLnBrk="1" hangingPunct="1"/>
            <a:r>
              <a:rPr lang="zh-CN" altLang="en-US" sz="1200" b="0" i="0" kern="1200" dirty="0" smtClean="0">
                <a:solidFill>
                  <a:schemeClr val="tx1"/>
                </a:solidFill>
                <a:effectLst/>
                <a:latin typeface="Times New Roman" pitchFamily="18" charset="0"/>
                <a:ea typeface="宋体" pitchFamily="2" charset="-122"/>
                <a:cs typeface="+mn-cs"/>
              </a:rPr>
              <a:t>毒性逆转（</a:t>
            </a:r>
            <a:r>
              <a:rPr lang="en-US" altLang="zh-CN" sz="1200" b="0" i="0" kern="1200" dirty="0" smtClean="0">
                <a:solidFill>
                  <a:schemeClr val="tx1"/>
                </a:solidFill>
                <a:effectLst/>
                <a:latin typeface="Times New Roman" pitchFamily="18" charset="0"/>
                <a:ea typeface="宋体" pitchFamily="2" charset="-122"/>
                <a:cs typeface="+mn-cs"/>
              </a:rPr>
              <a:t>Poisoned Reverse</a:t>
            </a:r>
            <a:r>
              <a:rPr lang="zh-CN" altLang="en-US" sz="1200" b="0" i="0" kern="1200" dirty="0" smtClean="0">
                <a:solidFill>
                  <a:schemeClr val="tx1"/>
                </a:solidFill>
                <a:effectLst/>
                <a:latin typeface="Times New Roman" pitchFamily="18" charset="0"/>
                <a:ea typeface="宋体" pitchFamily="2" charset="-122"/>
                <a:cs typeface="+mn-cs"/>
              </a:rPr>
              <a:t>）实际上是一种改进的水平分割，这种方法的运作原理是：路由器从某个接口上接收到某个</a:t>
            </a:r>
            <a:r>
              <a:rPr lang="zh-CN" altLang="en-US" sz="1200" b="0" i="0" u="none" strike="noStrike" kern="1200" dirty="0" smtClean="0">
                <a:solidFill>
                  <a:schemeClr val="tx1"/>
                </a:solidFill>
                <a:effectLst/>
                <a:latin typeface="Times New Roman" pitchFamily="18" charset="0"/>
                <a:ea typeface="宋体" pitchFamily="2" charset="-122"/>
                <a:cs typeface="+mn-cs"/>
                <a:hlinkClick r:id="rId6"/>
              </a:rPr>
              <a:t>网段</a:t>
            </a:r>
            <a:r>
              <a:rPr lang="zh-CN" altLang="en-US" sz="1200" b="0" i="0" kern="1200" dirty="0" smtClean="0">
                <a:solidFill>
                  <a:schemeClr val="tx1"/>
                </a:solidFill>
                <a:effectLst/>
                <a:latin typeface="Times New Roman" pitchFamily="18" charset="0"/>
                <a:ea typeface="宋体" pitchFamily="2" charset="-122"/>
                <a:cs typeface="+mn-cs"/>
              </a:rPr>
              <a:t>的路由信息之后，并不是不往回发送信息了，而是发送，只不过是将这个网段的跳数设为无限大，再发送出去。收到此种的路由信息后，接收方</a:t>
            </a:r>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路由器</a:t>
            </a:r>
            <a:r>
              <a:rPr lang="zh-CN" altLang="en-US" sz="1200" b="0" i="0" kern="1200" dirty="0" smtClean="0">
                <a:solidFill>
                  <a:schemeClr val="tx1"/>
                </a:solidFill>
                <a:effectLst/>
                <a:latin typeface="Times New Roman" pitchFamily="18" charset="0"/>
                <a:ea typeface="宋体" pitchFamily="2" charset="-122"/>
                <a:cs typeface="+mn-cs"/>
              </a:rPr>
              <a:t>会立刻抛弃该路由，而不是等待其老化时间到（</a:t>
            </a:r>
            <a:r>
              <a:rPr lang="en-US" altLang="zh-CN" sz="1200" b="0" i="0" kern="1200" dirty="0" smtClean="0">
                <a:solidFill>
                  <a:schemeClr val="tx1"/>
                </a:solidFill>
                <a:effectLst/>
                <a:latin typeface="Times New Roman" pitchFamily="18" charset="0"/>
                <a:ea typeface="宋体" pitchFamily="2" charset="-122"/>
                <a:cs typeface="+mn-cs"/>
              </a:rPr>
              <a:t>Age Out</a:t>
            </a:r>
            <a:r>
              <a:rPr lang="zh-CN" altLang="en-US" sz="1200" b="0" i="0" kern="1200" dirty="0" smtClean="0">
                <a:solidFill>
                  <a:schemeClr val="tx1"/>
                </a:solidFill>
                <a:effectLst/>
                <a:latin typeface="Times New Roman" pitchFamily="18" charset="0"/>
                <a:ea typeface="宋体" pitchFamily="2" charset="-122"/>
                <a:cs typeface="+mn-cs"/>
              </a:rPr>
              <a:t>）。这样可以加速路由的收敛。</a:t>
            </a:r>
            <a:endParaRPr lang="zh-CN" altLang="zh-CN"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EEA83570-52CE-4123-A493-FD2844EB1495}" type="slidenum">
              <a:rPr lang="en-US" altLang="zh-CN" smtClean="0">
                <a:latin typeface="Times New Roman" pitchFamily="18" charset="0"/>
              </a:rPr>
              <a:pPr eaLnBrk="1" hangingPunct="1"/>
              <a:t>33</a:t>
            </a:fld>
            <a:endParaRPr lang="en-US" altLang="zh-CN" smtClean="0">
              <a:latin typeface="Times New Roman" pitchFamily="18" charset="0"/>
            </a:endParaRPr>
          </a:p>
        </p:txBody>
      </p:sp>
      <p:sp>
        <p:nvSpPr>
          <p:cNvPr id="80899" name="Rectangle 2"/>
          <p:cNvSpPr>
            <a:spLocks noGrp="1" noRot="1" noChangeAspect="1" noChangeArrowheads="1" noTextEdit="1"/>
          </p:cNvSpPr>
          <p:nvPr>
            <p:ph type="sldImg"/>
          </p:nvPr>
        </p:nvSpPr>
        <p:spPr>
          <a:xfrm>
            <a:off x="844550" y="742950"/>
            <a:ext cx="4953000" cy="3714750"/>
          </a:xfrm>
          <a:ln/>
        </p:spPr>
      </p:sp>
      <p:sp>
        <p:nvSpPr>
          <p:cNvPr id="8090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Times New Roman" pitchFamily="18" charset="0"/>
                <a:ea typeface="宋体" pitchFamily="2" charset="-122"/>
                <a:cs typeface="+mn-cs"/>
              </a:rPr>
              <a:t>挂起计数器（</a:t>
            </a:r>
            <a:r>
              <a:rPr lang="en-US" altLang="zh-CN" sz="1200" b="0" i="0" kern="1200" dirty="0" smtClean="0">
                <a:solidFill>
                  <a:schemeClr val="tx1"/>
                </a:solidFill>
                <a:effectLst/>
                <a:latin typeface="Times New Roman" pitchFamily="18" charset="0"/>
                <a:ea typeface="宋体" pitchFamily="2" charset="-122"/>
                <a:cs typeface="+mn-cs"/>
              </a:rPr>
              <a:t>Hold-Down Timers</a:t>
            </a:r>
            <a:r>
              <a:rPr lang="zh-CN" altLang="en-US" sz="1200" b="0" i="0" kern="1200" dirty="0" smtClean="0">
                <a:solidFill>
                  <a:schemeClr val="tx1"/>
                </a:solidFill>
                <a:effectLst/>
                <a:latin typeface="Times New Roman" pitchFamily="18" charset="0"/>
                <a:ea typeface="宋体" pitchFamily="2" charset="-122"/>
                <a:cs typeface="+mn-cs"/>
              </a:rPr>
              <a:t>） 所谓挂起计数器是指路由器需要将某些可能导致路由环路的网络状态的变化保留一段时间，在这段时间内，路由器将视情况对这些网络状态的变化所产生的路由信息进行更改。下面看一下挂起计数器是如何工作的：</a:t>
            </a:r>
          </a:p>
          <a:p>
            <a:r>
              <a:rPr lang="zh-CN" altLang="en-US" sz="1200" b="0" i="0" kern="1200" dirty="0" smtClean="0">
                <a:solidFill>
                  <a:schemeClr val="tx1"/>
                </a:solidFill>
                <a:effectLst/>
                <a:latin typeface="Times New Roman" pitchFamily="18" charset="0"/>
                <a:ea typeface="宋体" pitchFamily="2" charset="-122"/>
                <a:cs typeface="+mn-cs"/>
              </a:rPr>
              <a:t>当一个路由器从它的邻居那儿收到以前某个可访问的网络现</a:t>
            </a:r>
          </a:p>
          <a:p>
            <a:r>
              <a:rPr lang="zh-CN" altLang="en-US" sz="1200" b="0" i="0" kern="1200" dirty="0" smtClean="0">
                <a:solidFill>
                  <a:schemeClr val="tx1"/>
                </a:solidFill>
                <a:effectLst/>
                <a:latin typeface="Times New Roman" pitchFamily="18" charset="0"/>
                <a:ea typeface="宋体" pitchFamily="2" charset="-122"/>
                <a:cs typeface="+mn-cs"/>
              </a:rPr>
              <a:t>在变为不可访问的信息时，路由器将指向该网络的路由设置为不可访问，同时启动计数器。</a:t>
            </a:r>
          </a:p>
          <a:p>
            <a:r>
              <a:rPr lang="zh-CN" altLang="en-US" sz="1200" b="0" i="0" kern="1200" dirty="0" smtClean="0">
                <a:solidFill>
                  <a:schemeClr val="tx1"/>
                </a:solidFill>
                <a:effectLst/>
                <a:latin typeface="Times New Roman" pitchFamily="18" charset="0"/>
                <a:ea typeface="宋体" pitchFamily="2" charset="-122"/>
                <a:cs typeface="+mn-cs"/>
              </a:rPr>
              <a:t>如果在计数器到期前，该路由器又从同一个邻居那儿收到该网络可以访问的信息，则它会重新将网络标记为可访问，并删除计数器。</a:t>
            </a:r>
          </a:p>
          <a:p>
            <a:r>
              <a:rPr lang="zh-CN" altLang="en-US" sz="1200" b="0" i="0" kern="1200" dirty="0" smtClean="0">
                <a:solidFill>
                  <a:schemeClr val="tx1"/>
                </a:solidFill>
                <a:effectLst/>
                <a:latin typeface="Times New Roman" pitchFamily="18" charset="0"/>
                <a:ea typeface="宋体" pitchFamily="2" charset="-122"/>
                <a:cs typeface="+mn-cs"/>
              </a:rPr>
              <a:t>如果该路由器从另外一个邻居那儿收到一条比原路由更好的访问该网络的路由信息，它同样将该网络标记为可访问，以新的路由替代原路由，并删除计数器。</a:t>
            </a:r>
          </a:p>
          <a:p>
            <a:r>
              <a:rPr lang="zh-CN" altLang="en-US" sz="1200" b="0" i="0" kern="1200" dirty="0" smtClean="0">
                <a:solidFill>
                  <a:schemeClr val="tx1"/>
                </a:solidFill>
                <a:effectLst/>
                <a:latin typeface="Times New Roman" pitchFamily="18" charset="0"/>
                <a:ea typeface="宋体" pitchFamily="2" charset="-122"/>
                <a:cs typeface="+mn-cs"/>
              </a:rPr>
              <a:t>如果在计数器到期前，该路由器从另外一个邻居那儿收到一条访问该网络的比原路由差的路由信息，这条信息将被忽略。这样做能够使“网络不可访问”的信息有更多的时间在整个网络上传播。</a:t>
            </a:r>
          </a:p>
          <a:p>
            <a:r>
              <a:rPr lang="zh-CN" altLang="en-US" sz="1200" b="0" i="0" kern="1200" dirty="0" smtClean="0">
                <a:solidFill>
                  <a:schemeClr val="tx1"/>
                </a:solidFill>
                <a:effectLst/>
                <a:latin typeface="Times New Roman" pitchFamily="18" charset="0"/>
                <a:ea typeface="宋体" pitchFamily="2" charset="-122"/>
                <a:cs typeface="+mn-cs"/>
              </a:rPr>
              <a:t>计数器到期后，该路由标记为不可到达，如果这时收到该网络可以访问的路由信息，路由器的处理方式同上。</a:t>
            </a:r>
          </a:p>
          <a:p>
            <a:r>
              <a:rPr lang="zh-CN" altLang="en-US" sz="1200" b="0" i="0" kern="1200" dirty="0" smtClean="0">
                <a:solidFill>
                  <a:schemeClr val="tx1"/>
                </a:solidFill>
                <a:effectLst/>
                <a:latin typeface="Times New Roman" pitchFamily="18" charset="0"/>
                <a:ea typeface="宋体" pitchFamily="2" charset="-122"/>
                <a:cs typeface="+mn-cs"/>
              </a:rPr>
              <a:t>计数器计数时间的长短应该略大于路由信息传遍整个网络所需的时间。</a:t>
            </a:r>
          </a:p>
          <a:p>
            <a:pPr eaLnBrk="1" hangingPunct="1"/>
            <a:endParaRPr lang="zh-CN" altLang="zh-CN"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D3C4D77D-111D-4CBB-831B-ABA8F96DCFA5}" type="slidenum">
              <a:rPr lang="en-US" altLang="zh-CN" smtClean="0">
                <a:latin typeface="Times New Roman" pitchFamily="18" charset="0"/>
              </a:rPr>
              <a:pPr eaLnBrk="1" hangingPunct="1"/>
              <a:t>34</a:t>
            </a:fld>
            <a:endParaRPr lang="en-US" altLang="zh-CN" smtClean="0">
              <a:latin typeface="Times New Roman" pitchFamily="18" charset="0"/>
            </a:endParaRPr>
          </a:p>
        </p:txBody>
      </p:sp>
      <p:sp>
        <p:nvSpPr>
          <p:cNvPr id="81923" name="Rectangle 2"/>
          <p:cNvSpPr>
            <a:spLocks noGrp="1" noRot="1" noChangeAspect="1" noChangeArrowheads="1" noTextEdit="1"/>
          </p:cNvSpPr>
          <p:nvPr>
            <p:ph type="sldImg"/>
          </p:nvPr>
        </p:nvSpPr>
        <p:spPr>
          <a:xfrm>
            <a:off x="844550" y="742950"/>
            <a:ext cx="4953000" cy="3714750"/>
          </a:xfrm>
          <a:ln/>
        </p:spPr>
      </p:sp>
      <p:sp>
        <p:nvSpPr>
          <p:cNvPr id="8192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被动接口。。。。。。看你是用的是什么路由协议，不同的路由协议具有不同的效果，</a:t>
            </a:r>
            <a:r>
              <a:rPr lang="en-US" altLang="zh-CN" dirty="0" smtClean="0"/>
              <a:t>RIP</a:t>
            </a:r>
            <a:r>
              <a:rPr lang="zh-CN" altLang="en-US" dirty="0" smtClean="0"/>
              <a:t>和</a:t>
            </a:r>
            <a:r>
              <a:rPr lang="en-US" altLang="zh-CN" dirty="0" smtClean="0"/>
              <a:t>IGRP</a:t>
            </a:r>
            <a:r>
              <a:rPr lang="zh-CN" altLang="en-US" dirty="0" smtClean="0"/>
              <a:t>是不发送路由更新，但接受路由更新，</a:t>
            </a:r>
            <a:r>
              <a:rPr lang="en-US" altLang="zh-CN" dirty="0" smtClean="0"/>
              <a:t>OSF</a:t>
            </a:r>
            <a:r>
              <a:rPr lang="zh-CN" altLang="en-US" dirty="0" smtClean="0"/>
              <a:t>和</a:t>
            </a:r>
            <a:r>
              <a:rPr lang="en-US" altLang="zh-CN" dirty="0" smtClean="0"/>
              <a:t>EIGRP</a:t>
            </a:r>
            <a:r>
              <a:rPr lang="zh-CN" altLang="en-US" smtClean="0"/>
              <a:t>不接受也不发送路由协议</a:t>
            </a:r>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703D4F0D-F34F-4B79-B185-27D512D0388E}" type="slidenum">
              <a:rPr lang="en-US" altLang="zh-CN" smtClean="0">
                <a:latin typeface="Times New Roman" pitchFamily="18" charset="0"/>
              </a:rPr>
              <a:pPr eaLnBrk="1" hangingPunct="1"/>
              <a:t>35</a:t>
            </a:fld>
            <a:endParaRPr lang="en-US" altLang="zh-CN" smtClean="0">
              <a:latin typeface="Times New Roman" pitchFamily="18" charset="0"/>
            </a:endParaRPr>
          </a:p>
        </p:txBody>
      </p:sp>
      <p:sp>
        <p:nvSpPr>
          <p:cNvPr id="82947" name="Rectangle 2"/>
          <p:cNvSpPr>
            <a:spLocks noGrp="1" noRot="1" noChangeAspect="1" noChangeArrowheads="1" noTextEdit="1"/>
          </p:cNvSpPr>
          <p:nvPr>
            <p:ph type="sldImg"/>
          </p:nvPr>
        </p:nvSpPr>
        <p:spPr>
          <a:xfrm>
            <a:off x="844550" y="742950"/>
            <a:ext cx="4953000" cy="3714750"/>
          </a:xfrm>
          <a:ln/>
        </p:spPr>
      </p:sp>
      <p:sp>
        <p:nvSpPr>
          <p:cNvPr id="8294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B10106F8-C11F-4268-8EF3-CBB69A77B7F4}" type="slidenum">
              <a:rPr lang="en-US" altLang="zh-CN" smtClean="0">
                <a:latin typeface="Times New Roman" pitchFamily="18" charset="0"/>
              </a:rPr>
              <a:pPr eaLnBrk="1" hangingPunct="1"/>
              <a:t>36</a:t>
            </a:fld>
            <a:endParaRPr lang="en-US" altLang="zh-CN" smtClean="0">
              <a:latin typeface="Times New Roman" pitchFamily="18" charset="0"/>
            </a:endParaRPr>
          </a:p>
        </p:txBody>
      </p:sp>
      <p:sp>
        <p:nvSpPr>
          <p:cNvPr id="83971" name="Rectangle 2"/>
          <p:cNvSpPr>
            <a:spLocks noGrp="1" noRot="1" noChangeAspect="1" noChangeArrowheads="1" noTextEdit="1"/>
          </p:cNvSpPr>
          <p:nvPr>
            <p:ph type="sldImg"/>
          </p:nvPr>
        </p:nvSpPr>
        <p:spPr>
          <a:xfrm>
            <a:off x="844550" y="742950"/>
            <a:ext cx="4953000" cy="3714750"/>
          </a:xfrm>
          <a:ln/>
        </p:spPr>
      </p:sp>
      <p:sp>
        <p:nvSpPr>
          <p:cNvPr id="8397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怎么做负载均衡？</a:t>
            </a:r>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2837E7C1-EF5A-4448-A9B7-5A1236ECB0A6}" type="slidenum">
              <a:rPr lang="en-US" altLang="zh-CN" smtClean="0">
                <a:latin typeface="Times New Roman" pitchFamily="18" charset="0"/>
              </a:rPr>
              <a:pPr eaLnBrk="1" hangingPunct="1"/>
              <a:t>37</a:t>
            </a:fld>
            <a:endParaRPr lang="en-US" altLang="zh-CN" smtClean="0">
              <a:latin typeface="Times New Roman" pitchFamily="18" charset="0"/>
            </a:endParaRPr>
          </a:p>
        </p:txBody>
      </p:sp>
      <p:sp>
        <p:nvSpPr>
          <p:cNvPr id="84995" name="Rectangle 2"/>
          <p:cNvSpPr>
            <a:spLocks noGrp="1" noRot="1" noChangeAspect="1" noChangeArrowheads="1" noTextEdit="1"/>
          </p:cNvSpPr>
          <p:nvPr>
            <p:ph type="sldImg"/>
          </p:nvPr>
        </p:nvSpPr>
        <p:spPr>
          <a:xfrm>
            <a:off x="844550" y="742950"/>
            <a:ext cx="4953000" cy="3714750"/>
          </a:xfrm>
          <a:ln/>
        </p:spPr>
      </p:sp>
      <p:sp>
        <p:nvSpPr>
          <p:cNvPr id="8499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6E3EA7F3-E019-4B6C-A289-5AC31FFDD59C}" type="slidenum">
              <a:rPr lang="en-US" altLang="zh-CN" smtClean="0">
                <a:latin typeface="Times New Roman" pitchFamily="18" charset="0"/>
              </a:rPr>
              <a:pPr eaLnBrk="1" hangingPunct="1"/>
              <a:t>38</a:t>
            </a:fld>
            <a:endParaRPr lang="en-US" altLang="zh-CN" smtClean="0">
              <a:latin typeface="Times New Roman" pitchFamily="18" charset="0"/>
            </a:endParaRPr>
          </a:p>
        </p:txBody>
      </p:sp>
      <p:sp>
        <p:nvSpPr>
          <p:cNvPr id="86019" name="Rectangle 2"/>
          <p:cNvSpPr>
            <a:spLocks noGrp="1" noRot="1" noChangeAspect="1" noChangeArrowheads="1" noTextEdit="1"/>
          </p:cNvSpPr>
          <p:nvPr>
            <p:ph type="sldImg"/>
          </p:nvPr>
        </p:nvSpPr>
        <p:spPr>
          <a:xfrm>
            <a:off x="844550" y="742950"/>
            <a:ext cx="4953000" cy="3714750"/>
          </a:xfrm>
          <a:ln/>
        </p:spPr>
      </p:sp>
      <p:sp>
        <p:nvSpPr>
          <p:cNvPr id="8602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B27395CA-1606-413E-9F2A-DAE0AEDEFD67}" type="slidenum">
              <a:rPr lang="en-US" altLang="zh-CN" smtClean="0">
                <a:latin typeface="Times New Roman" pitchFamily="18" charset="0"/>
              </a:rPr>
              <a:pPr eaLnBrk="1" hangingPunct="1"/>
              <a:t>39</a:t>
            </a:fld>
            <a:endParaRPr lang="en-US" altLang="zh-CN" smtClean="0">
              <a:latin typeface="Times New Roman" pitchFamily="18" charset="0"/>
            </a:endParaRPr>
          </a:p>
        </p:txBody>
      </p:sp>
      <p:sp>
        <p:nvSpPr>
          <p:cNvPr id="87043" name="Rectangle 2"/>
          <p:cNvSpPr>
            <a:spLocks noGrp="1" noRot="1" noChangeAspect="1" noChangeArrowheads="1" noTextEdit="1"/>
          </p:cNvSpPr>
          <p:nvPr>
            <p:ph type="sldImg"/>
          </p:nvPr>
        </p:nvSpPr>
        <p:spPr>
          <a:xfrm>
            <a:off x="844550" y="742950"/>
            <a:ext cx="4953000" cy="3714750"/>
          </a:xfrm>
          <a:ln/>
        </p:spPr>
      </p:sp>
      <p:sp>
        <p:nvSpPr>
          <p:cNvPr id="8704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96D0D140-240E-4DB8-88BB-63786F63A745}" type="slidenum">
              <a:rPr lang="en-US" altLang="zh-CN" smtClean="0">
                <a:latin typeface="Times New Roman" pitchFamily="18" charset="0"/>
              </a:rPr>
              <a:pPr eaLnBrk="1" hangingPunct="1"/>
              <a:t>4</a:t>
            </a:fld>
            <a:endParaRPr lang="en-US" altLang="zh-CN" smtClean="0">
              <a:latin typeface="Times New Roman" pitchFamily="18" charset="0"/>
            </a:endParaRPr>
          </a:p>
        </p:txBody>
      </p:sp>
      <p:sp>
        <p:nvSpPr>
          <p:cNvPr id="54275" name="Rectangle 2"/>
          <p:cNvSpPr>
            <a:spLocks noGrp="1" noRot="1" noChangeAspect="1" noChangeArrowheads="1" noTextEdit="1"/>
          </p:cNvSpPr>
          <p:nvPr>
            <p:ph type="sldImg"/>
          </p:nvPr>
        </p:nvSpPr>
        <p:spPr>
          <a:xfrm>
            <a:off x="844550" y="742950"/>
            <a:ext cx="4953000" cy="3714750"/>
          </a:xfrm>
          <a:ln/>
        </p:spPr>
      </p:sp>
      <p:sp>
        <p:nvSpPr>
          <p:cNvPr id="5427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99547E2C-48FD-4A88-9F7F-E08A63332B5A}" type="slidenum">
              <a:rPr lang="en-US" altLang="zh-CN" smtClean="0">
                <a:latin typeface="Times New Roman" pitchFamily="18" charset="0"/>
              </a:rPr>
              <a:pPr eaLnBrk="1" hangingPunct="1"/>
              <a:t>40</a:t>
            </a:fld>
            <a:endParaRPr lang="en-US" altLang="zh-CN" smtClean="0">
              <a:latin typeface="Times New Roman" pitchFamily="18" charset="0"/>
            </a:endParaRPr>
          </a:p>
        </p:txBody>
      </p:sp>
      <p:sp>
        <p:nvSpPr>
          <p:cNvPr id="88067" name="Rectangle 2"/>
          <p:cNvSpPr>
            <a:spLocks noGrp="1" noRot="1" noChangeAspect="1" noChangeArrowheads="1" noTextEdit="1"/>
          </p:cNvSpPr>
          <p:nvPr>
            <p:ph type="sldImg"/>
          </p:nvPr>
        </p:nvSpPr>
        <p:spPr>
          <a:xfrm>
            <a:off x="844550" y="742950"/>
            <a:ext cx="4953000" cy="3714750"/>
          </a:xfrm>
          <a:ln/>
        </p:spPr>
      </p:sp>
      <p:sp>
        <p:nvSpPr>
          <p:cNvPr id="8806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462B6ADF-7687-408E-9291-D24E073DF0DF}" type="slidenum">
              <a:rPr lang="en-US" altLang="zh-CN" smtClean="0">
                <a:latin typeface="Times New Roman" pitchFamily="18" charset="0"/>
              </a:rPr>
              <a:pPr eaLnBrk="1" hangingPunct="1"/>
              <a:t>41</a:t>
            </a:fld>
            <a:endParaRPr lang="en-US" altLang="zh-CN" smtClean="0">
              <a:latin typeface="Times New Roman" pitchFamily="18" charset="0"/>
            </a:endParaRPr>
          </a:p>
        </p:txBody>
      </p:sp>
      <p:sp>
        <p:nvSpPr>
          <p:cNvPr id="89091" name="Rectangle 2"/>
          <p:cNvSpPr>
            <a:spLocks noGrp="1" noRot="1" noChangeAspect="1" noChangeArrowheads="1" noTextEdit="1"/>
          </p:cNvSpPr>
          <p:nvPr>
            <p:ph type="sldImg"/>
          </p:nvPr>
        </p:nvSpPr>
        <p:spPr>
          <a:xfrm>
            <a:off x="844550" y="742950"/>
            <a:ext cx="4953000" cy="3714750"/>
          </a:xfrm>
          <a:ln/>
        </p:spPr>
      </p:sp>
      <p:sp>
        <p:nvSpPr>
          <p:cNvPr id="8909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75A34FB0-9929-4140-A595-CDF6A19359F9}" type="slidenum">
              <a:rPr lang="en-US" altLang="zh-CN" smtClean="0">
                <a:latin typeface="Times New Roman" pitchFamily="18" charset="0"/>
              </a:rPr>
              <a:pPr eaLnBrk="1" hangingPunct="1"/>
              <a:t>42</a:t>
            </a:fld>
            <a:endParaRPr lang="en-US" altLang="zh-CN" smtClean="0">
              <a:latin typeface="Times New Roman" pitchFamily="18" charset="0"/>
            </a:endParaRPr>
          </a:p>
        </p:txBody>
      </p:sp>
      <p:sp>
        <p:nvSpPr>
          <p:cNvPr id="90115" name="Rectangle 2"/>
          <p:cNvSpPr>
            <a:spLocks noGrp="1" noRot="1" noChangeAspect="1" noChangeArrowheads="1" noTextEdit="1"/>
          </p:cNvSpPr>
          <p:nvPr>
            <p:ph type="sldImg"/>
          </p:nvPr>
        </p:nvSpPr>
        <p:spPr>
          <a:xfrm>
            <a:off x="844550" y="742950"/>
            <a:ext cx="4953000" cy="3714750"/>
          </a:xfrm>
          <a:ln/>
        </p:spPr>
      </p:sp>
      <p:sp>
        <p:nvSpPr>
          <p:cNvPr id="9011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2CF3A9E7-73A0-4CBE-9F11-5D2F63B983AD}" type="slidenum">
              <a:rPr lang="en-US" altLang="zh-CN" smtClean="0">
                <a:latin typeface="Times New Roman" pitchFamily="18" charset="0"/>
              </a:rPr>
              <a:pPr eaLnBrk="1" hangingPunct="1"/>
              <a:t>43</a:t>
            </a:fld>
            <a:endParaRPr lang="en-US" altLang="zh-CN" smtClean="0">
              <a:latin typeface="Times New Roman" pitchFamily="18" charset="0"/>
            </a:endParaRPr>
          </a:p>
        </p:txBody>
      </p:sp>
      <p:sp>
        <p:nvSpPr>
          <p:cNvPr id="91139" name="Rectangle 2"/>
          <p:cNvSpPr>
            <a:spLocks noGrp="1" noRot="1" noChangeAspect="1" noChangeArrowheads="1" noTextEdit="1"/>
          </p:cNvSpPr>
          <p:nvPr>
            <p:ph type="sldImg"/>
          </p:nvPr>
        </p:nvSpPr>
        <p:spPr>
          <a:xfrm>
            <a:off x="844550" y="742950"/>
            <a:ext cx="4953000" cy="3714750"/>
          </a:xfrm>
          <a:ln/>
        </p:spPr>
      </p:sp>
      <p:sp>
        <p:nvSpPr>
          <p:cNvPr id="9114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7AEB8866-F3FD-4799-AEF0-F27FF7D36C1E}" type="slidenum">
              <a:rPr lang="en-US" altLang="zh-CN" smtClean="0">
                <a:latin typeface="Times New Roman" pitchFamily="18" charset="0"/>
              </a:rPr>
              <a:pPr eaLnBrk="1" hangingPunct="1"/>
              <a:t>44</a:t>
            </a:fld>
            <a:endParaRPr lang="en-US" altLang="zh-CN" smtClean="0">
              <a:latin typeface="Times New Roman" pitchFamily="18" charset="0"/>
            </a:endParaRPr>
          </a:p>
        </p:txBody>
      </p:sp>
      <p:sp>
        <p:nvSpPr>
          <p:cNvPr id="92163" name="Rectangle 2"/>
          <p:cNvSpPr>
            <a:spLocks noGrp="1" noRot="1" noChangeAspect="1" noChangeArrowheads="1" noTextEdit="1"/>
          </p:cNvSpPr>
          <p:nvPr>
            <p:ph type="sldImg"/>
          </p:nvPr>
        </p:nvSpPr>
        <p:spPr>
          <a:xfrm>
            <a:off x="844550" y="742950"/>
            <a:ext cx="4953000" cy="3714750"/>
          </a:xfrm>
          <a:ln/>
        </p:spPr>
      </p:sp>
      <p:sp>
        <p:nvSpPr>
          <p:cNvPr id="9216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FADB6963-3269-4505-A972-EA8C40AC45D1}" type="slidenum">
              <a:rPr lang="en-US" altLang="zh-CN" smtClean="0">
                <a:latin typeface="Times New Roman" pitchFamily="18" charset="0"/>
              </a:rPr>
              <a:pPr eaLnBrk="1" hangingPunct="1"/>
              <a:t>45</a:t>
            </a:fld>
            <a:endParaRPr lang="en-US" altLang="zh-CN" smtClean="0">
              <a:latin typeface="Times New Roman" pitchFamily="18" charset="0"/>
            </a:endParaRPr>
          </a:p>
        </p:txBody>
      </p:sp>
      <p:sp>
        <p:nvSpPr>
          <p:cNvPr id="93187" name="Rectangle 2"/>
          <p:cNvSpPr>
            <a:spLocks noGrp="1" noRot="1" noChangeAspect="1" noChangeArrowheads="1" noTextEdit="1"/>
          </p:cNvSpPr>
          <p:nvPr>
            <p:ph type="sldImg"/>
          </p:nvPr>
        </p:nvSpPr>
        <p:spPr>
          <a:xfrm>
            <a:off x="844550" y="742950"/>
            <a:ext cx="4953000" cy="3714750"/>
          </a:xfrm>
          <a:ln/>
        </p:spPr>
      </p:sp>
      <p:sp>
        <p:nvSpPr>
          <p:cNvPr id="9318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AEE91925-B6B4-4114-AFCC-51EACE9E858B}" type="slidenum">
              <a:rPr lang="en-US" altLang="zh-CN" smtClean="0">
                <a:latin typeface="Times New Roman" pitchFamily="18" charset="0"/>
              </a:rPr>
              <a:pPr eaLnBrk="1" hangingPunct="1"/>
              <a:t>46</a:t>
            </a:fld>
            <a:endParaRPr lang="en-US" altLang="zh-CN" smtClean="0">
              <a:latin typeface="Times New Roman" pitchFamily="18" charset="0"/>
            </a:endParaRPr>
          </a:p>
        </p:txBody>
      </p:sp>
      <p:sp>
        <p:nvSpPr>
          <p:cNvPr id="94211" name="Rectangle 2"/>
          <p:cNvSpPr>
            <a:spLocks noGrp="1" noRot="1" noChangeAspect="1" noChangeArrowheads="1" noTextEdit="1"/>
          </p:cNvSpPr>
          <p:nvPr>
            <p:ph type="sldImg"/>
          </p:nvPr>
        </p:nvSpPr>
        <p:spPr>
          <a:xfrm>
            <a:off x="844550" y="742950"/>
            <a:ext cx="4953000" cy="3714750"/>
          </a:xfrm>
          <a:ln/>
        </p:spPr>
      </p:sp>
      <p:sp>
        <p:nvSpPr>
          <p:cNvPr id="9421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9C5A2016-854E-4434-8187-31B2C6B9237E}" type="slidenum">
              <a:rPr lang="zh-CN" altLang="en-US" smtClean="0">
                <a:latin typeface="Times New Roman" pitchFamily="18" charset="0"/>
              </a:rPr>
              <a:pPr eaLnBrk="1" hangingPunct="1"/>
              <a:t>47</a:t>
            </a:fld>
            <a:endParaRPr lang="en-US" altLang="zh-CN"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8C416505-FCDC-4A1D-8B71-EC893DA3E7F8}" type="slidenum">
              <a:rPr lang="en-US" altLang="zh-CN" smtClean="0">
                <a:latin typeface="Times New Roman" pitchFamily="18" charset="0"/>
              </a:rPr>
              <a:pPr eaLnBrk="1" hangingPunct="1"/>
              <a:t>5</a:t>
            </a:fld>
            <a:endParaRPr lang="en-US" altLang="zh-CN" smtClean="0">
              <a:latin typeface="Times New Roman" pitchFamily="18" charset="0"/>
            </a:endParaRPr>
          </a:p>
        </p:txBody>
      </p:sp>
      <p:sp>
        <p:nvSpPr>
          <p:cNvPr id="55299" name="Rectangle 2"/>
          <p:cNvSpPr>
            <a:spLocks noGrp="1" noRot="1" noChangeAspect="1" noChangeArrowheads="1" noTextEdit="1"/>
          </p:cNvSpPr>
          <p:nvPr>
            <p:ph type="sldImg"/>
          </p:nvPr>
        </p:nvSpPr>
        <p:spPr>
          <a:xfrm>
            <a:off x="844550" y="742950"/>
            <a:ext cx="4953000" cy="3714750"/>
          </a:xfrm>
          <a:ln/>
        </p:spPr>
      </p:sp>
      <p:sp>
        <p:nvSpPr>
          <p:cNvPr id="55300"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运行操作系统</a:t>
            </a:r>
            <a:r>
              <a:rPr lang="en-US" altLang="zh-CN" dirty="0" smtClean="0"/>
              <a:t>:</a:t>
            </a:r>
          </a:p>
          <a:p>
            <a:pPr eaLnBrk="1" hangingPunct="1"/>
            <a:r>
              <a:rPr lang="zh-CN" altLang="en-US" dirty="0" smtClean="0"/>
              <a:t>运行配置文件</a:t>
            </a:r>
            <a:r>
              <a:rPr lang="en-US" altLang="zh-CN" dirty="0" smtClean="0"/>
              <a:t>: running-</a:t>
            </a:r>
            <a:r>
              <a:rPr lang="en-US" altLang="zh-CN" dirty="0" err="1" smtClean="0"/>
              <a:t>config</a:t>
            </a:r>
            <a:endParaRPr lang="en-US" altLang="zh-CN" dirty="0" smtClean="0"/>
          </a:p>
          <a:p>
            <a:pPr eaLnBrk="1" hangingPunct="1"/>
            <a:r>
              <a:rPr lang="en-US" altLang="zh-CN" dirty="0" smtClean="0"/>
              <a:t>IP </a:t>
            </a:r>
            <a:r>
              <a:rPr lang="zh-CN" altLang="en-US" dirty="0" smtClean="0"/>
              <a:t>路由表</a:t>
            </a:r>
            <a:r>
              <a:rPr lang="en-US" altLang="zh-CN" dirty="0" smtClean="0"/>
              <a:t>: </a:t>
            </a:r>
          </a:p>
          <a:p>
            <a:pPr eaLnBrk="1" hangingPunct="1"/>
            <a:r>
              <a:rPr lang="en-US" altLang="zh-CN" dirty="0" smtClean="0"/>
              <a:t>ARP </a:t>
            </a:r>
            <a:r>
              <a:rPr lang="zh-CN" altLang="en-US" dirty="0" smtClean="0"/>
              <a:t>缓存</a:t>
            </a:r>
            <a:r>
              <a:rPr lang="en-US" altLang="zh-CN" dirty="0" smtClean="0"/>
              <a:t>: </a:t>
            </a:r>
          </a:p>
          <a:p>
            <a:pPr eaLnBrk="1" hangingPunct="1"/>
            <a:r>
              <a:rPr lang="zh-CN" altLang="en-US" dirty="0" smtClean="0"/>
              <a:t>数据包缓存区</a:t>
            </a:r>
            <a:r>
              <a:rPr lang="en-US" altLang="zh-CN" dirty="0" smtClean="0"/>
              <a:t>:</a:t>
            </a:r>
            <a:r>
              <a:rPr lang="zh-CN" altLang="en-US" dirty="0" smtClean="0"/>
              <a:t>到达接口之后以及送出接口之前</a:t>
            </a:r>
            <a:endParaRPr lang="zh-CN"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372F16D9-B47B-487A-B657-7462C334812C}" type="slidenum">
              <a:rPr lang="en-US" altLang="zh-CN" smtClean="0">
                <a:latin typeface="Times New Roman" pitchFamily="18" charset="0"/>
              </a:rPr>
              <a:pPr eaLnBrk="1" hangingPunct="1"/>
              <a:t>6</a:t>
            </a:fld>
            <a:endParaRPr lang="en-US" altLang="zh-CN" smtClean="0">
              <a:latin typeface="Times New Roman" pitchFamily="18" charset="0"/>
            </a:endParaRPr>
          </a:p>
        </p:txBody>
      </p:sp>
      <p:sp>
        <p:nvSpPr>
          <p:cNvPr id="56323" name="Rectangle 2"/>
          <p:cNvSpPr>
            <a:spLocks noGrp="1" noRot="1" noChangeAspect="1" noChangeArrowheads="1" noTextEdit="1"/>
          </p:cNvSpPr>
          <p:nvPr>
            <p:ph type="sldImg"/>
          </p:nvPr>
        </p:nvSpPr>
        <p:spPr>
          <a:xfrm>
            <a:off x="844550" y="742950"/>
            <a:ext cx="4953000" cy="3714750"/>
          </a:xfrm>
          <a:ln/>
        </p:spPr>
      </p:sp>
      <p:sp>
        <p:nvSpPr>
          <p:cNvPr id="56324"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1600" dirty="0" smtClean="0">
                <a:ea typeface="宋体" charset="-122"/>
              </a:rPr>
              <a:t>存储启动配置</a:t>
            </a:r>
            <a:r>
              <a:rPr lang="en-US" altLang="zh-CN" sz="1600" dirty="0" smtClean="0">
                <a:ea typeface="宋体" charset="-122"/>
              </a:rPr>
              <a:t>.  </a:t>
            </a:r>
            <a:r>
              <a:rPr lang="zh-CN" altLang="en-US" sz="1600" dirty="0" smtClean="0">
                <a:ea typeface="宋体" charset="-122"/>
              </a:rPr>
              <a:t>这包括</a:t>
            </a:r>
            <a:r>
              <a:rPr lang="en-US" altLang="zh-CN" sz="1600" dirty="0" smtClean="0">
                <a:ea typeface="宋体" charset="-122"/>
              </a:rPr>
              <a:t>IP</a:t>
            </a:r>
            <a:r>
              <a:rPr lang="zh-CN" altLang="en-US" sz="1600" dirty="0" smtClean="0">
                <a:ea typeface="宋体" charset="-122"/>
              </a:rPr>
              <a:t>地址，路由协议，主机名</a:t>
            </a:r>
          </a:p>
          <a:p>
            <a:pPr eaLnBrk="1" hangingPunct="1"/>
            <a:r>
              <a:rPr lang="en-US" altLang="zh-CN" dirty="0" smtClean="0"/>
              <a:t>Startup-</a:t>
            </a:r>
            <a:r>
              <a:rPr lang="en-US" altLang="zh-CN" dirty="0" err="1" smtClean="0"/>
              <a:t>config</a:t>
            </a:r>
            <a:endParaRPr lang="zh-CN" altLang="zh-CN"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C624234-5BCB-4732-922B-6098E2D05744}" type="slidenum">
              <a:rPr lang="en-US" altLang="zh-CN" smtClean="0">
                <a:latin typeface="Times New Roman" pitchFamily="18" charset="0"/>
              </a:rPr>
              <a:pPr eaLnBrk="1" hangingPunct="1"/>
              <a:t>7</a:t>
            </a:fld>
            <a:endParaRPr lang="en-US" altLang="zh-CN" smtClean="0">
              <a:latin typeface="Times New Roman" pitchFamily="18" charset="0"/>
            </a:endParaRPr>
          </a:p>
        </p:txBody>
      </p:sp>
      <p:sp>
        <p:nvSpPr>
          <p:cNvPr id="57347" name="Rectangle 2"/>
          <p:cNvSpPr>
            <a:spLocks noGrp="1" noRot="1" noChangeAspect="1" noChangeArrowheads="1" noTextEdit="1"/>
          </p:cNvSpPr>
          <p:nvPr>
            <p:ph type="sldImg"/>
          </p:nvPr>
        </p:nvSpPr>
        <p:spPr>
          <a:xfrm>
            <a:off x="844550" y="742950"/>
            <a:ext cx="4953000" cy="3714750"/>
          </a:xfrm>
          <a:ln/>
        </p:spPr>
      </p:sp>
      <p:sp>
        <p:nvSpPr>
          <p:cNvPr id="57348"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2B60309E-3486-43CD-A5A7-6C24D24EE636}" type="slidenum">
              <a:rPr lang="en-US" altLang="zh-CN" smtClean="0">
                <a:latin typeface="Times New Roman" pitchFamily="18" charset="0"/>
              </a:rPr>
              <a:pPr eaLnBrk="1" hangingPunct="1"/>
              <a:t>8</a:t>
            </a:fld>
            <a:endParaRPr lang="en-US" altLang="zh-CN" smtClean="0">
              <a:latin typeface="Times New Roman" pitchFamily="18" charset="0"/>
            </a:endParaRPr>
          </a:p>
        </p:txBody>
      </p:sp>
      <p:sp>
        <p:nvSpPr>
          <p:cNvPr id="58371" name="Rectangle 2"/>
          <p:cNvSpPr>
            <a:spLocks noGrp="1" noRot="1" noChangeAspect="1" noChangeArrowheads="1" noTextEdit="1"/>
          </p:cNvSpPr>
          <p:nvPr>
            <p:ph type="sldImg"/>
          </p:nvPr>
        </p:nvSpPr>
        <p:spPr>
          <a:xfrm>
            <a:off x="844550" y="742950"/>
            <a:ext cx="4953000" cy="3714750"/>
          </a:xfrm>
          <a:ln/>
        </p:spPr>
      </p:sp>
      <p:sp>
        <p:nvSpPr>
          <p:cNvPr id="58372"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保存开机自检软件，存储路由器的启动引导程序</a:t>
            </a:r>
          </a:p>
          <a:p>
            <a:pPr eaLnBrk="1" hangingPunct="1"/>
            <a:r>
              <a:rPr lang="en-US" altLang="zh-CN" dirty="0" smtClean="0"/>
              <a:t>bootstrap </a:t>
            </a:r>
            <a:r>
              <a:rPr lang="zh-CN" altLang="en-US" dirty="0" smtClean="0"/>
              <a:t>指令</a:t>
            </a:r>
          </a:p>
          <a:p>
            <a:pPr eaLnBrk="1" hangingPunct="1"/>
            <a:r>
              <a:rPr lang="zh-CN" altLang="en-US" dirty="0" smtClean="0"/>
              <a:t>基本的自检软件</a:t>
            </a:r>
          </a:p>
          <a:p>
            <a:pPr eaLnBrk="1" hangingPunct="1"/>
            <a:r>
              <a:rPr lang="zh-CN" altLang="en-US" dirty="0" smtClean="0"/>
              <a:t>迷你版 </a:t>
            </a:r>
            <a:r>
              <a:rPr lang="en-US" altLang="zh-CN" dirty="0" smtClean="0"/>
              <a:t>IOS.</a:t>
            </a:r>
            <a:endParaRPr lang="zh-CN"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EAF9FEC5-28A1-4A41-8ECA-11CBB86D4984}" type="slidenum">
              <a:rPr lang="en-US" altLang="zh-CN" smtClean="0">
                <a:latin typeface="Times New Roman" pitchFamily="18" charset="0"/>
              </a:rPr>
              <a:pPr eaLnBrk="1" hangingPunct="1"/>
              <a:t>9</a:t>
            </a:fld>
            <a:endParaRPr lang="en-US" altLang="zh-CN" smtClean="0">
              <a:latin typeface="Times New Roman" pitchFamily="18" charset="0"/>
            </a:endParaRPr>
          </a:p>
        </p:txBody>
      </p:sp>
      <p:sp>
        <p:nvSpPr>
          <p:cNvPr id="59395" name="Rectangle 2"/>
          <p:cNvSpPr>
            <a:spLocks noGrp="1" noRot="1" noChangeAspect="1" noChangeArrowheads="1" noTextEdit="1"/>
          </p:cNvSpPr>
          <p:nvPr>
            <p:ph type="sldImg"/>
          </p:nvPr>
        </p:nvSpPr>
        <p:spPr>
          <a:xfrm>
            <a:off x="844550" y="742950"/>
            <a:ext cx="4953000" cy="3714750"/>
          </a:xfrm>
          <a:ln/>
        </p:spPr>
      </p:sp>
      <p:sp>
        <p:nvSpPr>
          <p:cNvPr id="59396" name="Rectangle 3"/>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smtClean="0">
                <a:ea typeface="宋体" charset="-122"/>
              </a:rPr>
              <a:t>拥有多种物理接口用于连接网络</a:t>
            </a:r>
            <a:r>
              <a:rPr lang="en-US" altLang="zh-CN" sz="1200" dirty="0" smtClean="0">
                <a:ea typeface="宋体" charset="-122"/>
              </a:rPr>
              <a:t>.</a:t>
            </a:r>
          </a:p>
          <a:p>
            <a:pPr eaLnBrk="1" hangingPunct="1"/>
            <a:r>
              <a:rPr lang="en-US" altLang="zh-CN" dirty="0" smtClean="0"/>
              <a:t>Console </a:t>
            </a:r>
            <a:r>
              <a:rPr lang="zh-CN" altLang="en-US" dirty="0" smtClean="0"/>
              <a:t>口、</a:t>
            </a:r>
            <a:r>
              <a:rPr lang="en-US" altLang="zh-CN" dirty="0" smtClean="0"/>
              <a:t>Auxiliary </a:t>
            </a:r>
            <a:r>
              <a:rPr lang="zh-CN" altLang="en-US" dirty="0" smtClean="0"/>
              <a:t>口</a:t>
            </a:r>
            <a:endParaRPr lang="en-US" altLang="zh-CN" dirty="0" smtClean="0"/>
          </a:p>
          <a:p>
            <a:pPr eaLnBrk="1" hangingPunct="1"/>
            <a:r>
              <a:rPr lang="en-US" altLang="zh-CN" dirty="0" smtClean="0"/>
              <a:t>-</a:t>
            </a:r>
            <a:r>
              <a:rPr lang="zh-CN" altLang="en-US" dirty="0" smtClean="0"/>
              <a:t>以太网</a:t>
            </a:r>
          </a:p>
          <a:p>
            <a:pPr eaLnBrk="1" hangingPunct="1"/>
            <a:r>
              <a:rPr lang="en-US" altLang="zh-CN" dirty="0" smtClean="0"/>
              <a:t>-</a:t>
            </a:r>
            <a:r>
              <a:rPr lang="zh-CN" altLang="en-US" dirty="0" smtClean="0"/>
              <a:t>快速以太网</a:t>
            </a:r>
          </a:p>
          <a:p>
            <a:pPr eaLnBrk="1" hangingPunct="1"/>
            <a:r>
              <a:rPr lang="en-US" altLang="zh-CN" dirty="0" smtClean="0"/>
              <a:t>-</a:t>
            </a:r>
            <a:r>
              <a:rPr lang="zh-CN" altLang="en-US" dirty="0" smtClean="0"/>
              <a:t>串口</a:t>
            </a:r>
          </a:p>
          <a:p>
            <a:pPr eaLnBrk="1" hangingPunct="1"/>
            <a:r>
              <a:rPr lang="en-US" altLang="zh-CN" dirty="0" smtClean="0"/>
              <a:t>-DSL</a:t>
            </a:r>
          </a:p>
          <a:p>
            <a:pPr eaLnBrk="1" hangingPunct="1"/>
            <a:r>
              <a:rPr lang="en-US" altLang="zh-CN" dirty="0" smtClean="0"/>
              <a:t>-ISDN</a:t>
            </a:r>
          </a:p>
          <a:p>
            <a:pPr eaLnBrk="1" hangingPunct="1"/>
            <a:r>
              <a:rPr lang="en-US" altLang="zh-CN" dirty="0" smtClean="0"/>
              <a:t>-Cable</a:t>
            </a:r>
            <a:endParaRPr lang="zh-CN"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a:latin typeface="Times New Roman" pitchFamily="18" charset="0"/>
            </a:endParaRPr>
          </a:p>
        </p:txBody>
      </p:sp>
      <p:sp>
        <p:nvSpPr>
          <p:cNvPr id="20070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2007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22442C7-F716-493D-8671-57DDC1CE6217}" type="slidenum">
              <a:rPr lang="en-US" altLang="zh-CN"/>
              <a:pPr>
                <a:defRPr/>
              </a:pPr>
              <a:t>‹#›</a:t>
            </a:fld>
            <a:endParaRPr lang="en-US" altLang="zh-CN"/>
          </a:p>
        </p:txBody>
      </p:sp>
    </p:spTree>
    <p:extLst>
      <p:ext uri="{BB962C8B-B14F-4D97-AF65-F5344CB8AC3E}">
        <p14:creationId xmlns:p14="http://schemas.microsoft.com/office/powerpoint/2010/main" val="2316348637"/>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11FE7347-C825-40F5-BDA3-0898F6E6D1A2}" type="slidenum">
              <a:rPr lang="en-US" altLang="zh-CN"/>
              <a:pPr>
                <a:defRPr/>
              </a:pPr>
              <a:t>‹#›</a:t>
            </a:fld>
            <a:endParaRPr lang="en-US" altLang="zh-CN"/>
          </a:p>
        </p:txBody>
      </p:sp>
    </p:spTree>
    <p:extLst>
      <p:ext uri="{BB962C8B-B14F-4D97-AF65-F5344CB8AC3E}">
        <p14:creationId xmlns:p14="http://schemas.microsoft.com/office/powerpoint/2010/main" val="2066903590"/>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62C1D73-C46F-4CEF-99AE-05F75C5A5874}" type="slidenum">
              <a:rPr lang="en-US" altLang="zh-CN"/>
              <a:pPr>
                <a:defRPr/>
              </a:pPr>
              <a:t>‹#›</a:t>
            </a:fld>
            <a:endParaRPr lang="en-US" altLang="zh-CN"/>
          </a:p>
        </p:txBody>
      </p:sp>
    </p:spTree>
    <p:extLst>
      <p:ext uri="{BB962C8B-B14F-4D97-AF65-F5344CB8AC3E}">
        <p14:creationId xmlns:p14="http://schemas.microsoft.com/office/powerpoint/2010/main" val="3296482914"/>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08555"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8238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23520EC-DC06-41BB-BCFD-C6C6588D2048}" type="slidenum">
              <a:rPr lang="en-US" altLang="zh-CN"/>
              <a:pPr>
                <a:defRPr/>
              </a:pPr>
              <a:t>‹#›</a:t>
            </a:fld>
            <a:endParaRPr lang="en-US" altLang="zh-CN"/>
          </a:p>
        </p:txBody>
      </p:sp>
    </p:spTree>
    <p:extLst>
      <p:ext uri="{BB962C8B-B14F-4D97-AF65-F5344CB8AC3E}">
        <p14:creationId xmlns:p14="http://schemas.microsoft.com/office/powerpoint/2010/main" val="2349680955"/>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47D040FE-087A-4B89-9BC2-B2C952CD5F08}" type="slidenum">
              <a:rPr lang="en-US" altLang="zh-CN"/>
              <a:pPr>
                <a:defRPr/>
              </a:pPr>
              <a:t>‹#›</a:t>
            </a:fld>
            <a:endParaRPr lang="en-US" altLang="zh-CN"/>
          </a:p>
        </p:txBody>
      </p:sp>
    </p:spTree>
    <p:extLst>
      <p:ext uri="{BB962C8B-B14F-4D97-AF65-F5344CB8AC3E}">
        <p14:creationId xmlns:p14="http://schemas.microsoft.com/office/powerpoint/2010/main" val="1058837681"/>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12762867-3C62-48B0-AAD5-03144C937AAC}" type="slidenum">
              <a:rPr lang="en-US" altLang="zh-CN"/>
              <a:pPr>
                <a:defRPr/>
              </a:pPr>
              <a:t>‹#›</a:t>
            </a:fld>
            <a:endParaRPr lang="en-US" altLang="zh-CN"/>
          </a:p>
        </p:txBody>
      </p:sp>
    </p:spTree>
    <p:extLst>
      <p:ext uri="{BB962C8B-B14F-4D97-AF65-F5344CB8AC3E}">
        <p14:creationId xmlns:p14="http://schemas.microsoft.com/office/powerpoint/2010/main" val="2150666509"/>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45695013-6D4C-4A21-873E-0B2413A03EBC}" type="slidenum">
              <a:rPr lang="en-US" altLang="zh-CN"/>
              <a:pPr>
                <a:defRPr/>
              </a:pPr>
              <a:t>‹#›</a:t>
            </a:fld>
            <a:endParaRPr lang="en-US" altLang="zh-CN"/>
          </a:p>
        </p:txBody>
      </p:sp>
    </p:spTree>
    <p:extLst>
      <p:ext uri="{BB962C8B-B14F-4D97-AF65-F5344CB8AC3E}">
        <p14:creationId xmlns:p14="http://schemas.microsoft.com/office/powerpoint/2010/main" val="1510170041"/>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690D8229-BF2B-4FC2-9418-77D74F3A3BA5}" type="slidenum">
              <a:rPr lang="en-US" altLang="zh-CN"/>
              <a:pPr>
                <a:defRPr/>
              </a:pPr>
              <a:t>‹#›</a:t>
            </a:fld>
            <a:endParaRPr lang="en-US" altLang="zh-CN"/>
          </a:p>
        </p:txBody>
      </p:sp>
    </p:spTree>
    <p:extLst>
      <p:ext uri="{BB962C8B-B14F-4D97-AF65-F5344CB8AC3E}">
        <p14:creationId xmlns:p14="http://schemas.microsoft.com/office/powerpoint/2010/main" val="4063221114"/>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4B7CDCC8-30D0-40AC-911B-D9CAD80D2651}" type="slidenum">
              <a:rPr lang="en-US" altLang="zh-CN"/>
              <a:pPr>
                <a:defRPr/>
              </a:pPr>
              <a:t>‹#›</a:t>
            </a:fld>
            <a:endParaRPr lang="en-US" altLang="zh-CN"/>
          </a:p>
        </p:txBody>
      </p:sp>
    </p:spTree>
    <p:extLst>
      <p:ext uri="{BB962C8B-B14F-4D97-AF65-F5344CB8AC3E}">
        <p14:creationId xmlns:p14="http://schemas.microsoft.com/office/powerpoint/2010/main" val="338345799"/>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33231CC8-A396-4845-A477-B63193ED2B42}" type="slidenum">
              <a:rPr lang="en-US" altLang="zh-CN"/>
              <a:pPr>
                <a:defRPr/>
              </a:pPr>
              <a:t>‹#›</a:t>
            </a:fld>
            <a:endParaRPr lang="en-US" altLang="zh-CN"/>
          </a:p>
        </p:txBody>
      </p:sp>
    </p:spTree>
    <p:extLst>
      <p:ext uri="{BB962C8B-B14F-4D97-AF65-F5344CB8AC3E}">
        <p14:creationId xmlns:p14="http://schemas.microsoft.com/office/powerpoint/2010/main" val="932129257"/>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E570EAC-31DB-43A1-BF95-0621CC5E4E76}" type="slidenum">
              <a:rPr lang="en-US" altLang="zh-CN"/>
              <a:pPr>
                <a:defRPr/>
              </a:pPr>
              <a:t>‹#›</a:t>
            </a:fld>
            <a:endParaRPr lang="en-US" altLang="zh-CN"/>
          </a:p>
        </p:txBody>
      </p:sp>
    </p:spTree>
    <p:extLst>
      <p:ext uri="{BB962C8B-B14F-4D97-AF65-F5344CB8AC3E}">
        <p14:creationId xmlns:p14="http://schemas.microsoft.com/office/powerpoint/2010/main" val="3217332409"/>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9"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684"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a:latin typeface="Times New Roman" pitchFamily="18" charset="0"/>
            </a:endParaRPr>
          </a:p>
        </p:txBody>
      </p:sp>
      <p:sp>
        <p:nvSpPr>
          <p:cNvPr id="199685"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19968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9968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zh-CN"/>
          </a:p>
        </p:txBody>
      </p:sp>
      <p:sp>
        <p:nvSpPr>
          <p:cNvPr id="19968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3362FAAF-0E5A-4878-B989-436F63D2E77F}" type="slidenum">
              <a:rPr lang="en-US" altLang="zh-CN"/>
              <a:pPr>
                <a:defRPr/>
              </a:pPr>
              <a:t>‹#›</a:t>
            </a:fld>
            <a:endParaRPr lang="en-US" altLang="zh-CN"/>
          </a:p>
        </p:txBody>
      </p:sp>
      <p:graphicFrame>
        <p:nvGraphicFramePr>
          <p:cNvPr id="1026" name="Object 9"/>
          <p:cNvGraphicFramePr>
            <a:graphicFrameLocks noChangeAspect="1"/>
          </p:cNvGraphicFramePr>
          <p:nvPr userDrawn="1"/>
        </p:nvGraphicFramePr>
        <p:xfrm>
          <a:off x="6400800" y="228600"/>
          <a:ext cx="2438400" cy="641350"/>
        </p:xfrm>
        <a:graphic>
          <a:graphicData uri="http://schemas.openxmlformats.org/presentationml/2006/ole">
            <mc:AlternateContent xmlns:mc="http://schemas.openxmlformats.org/markup-compatibility/2006">
              <mc:Choice xmlns:v="urn:schemas-microsoft-com:vml" Requires="v">
                <p:oleObj spid="_x0000_s1044" r:id="rId15" imgW="2971429" imgH="781159" progId="Paint.Picture">
                  <p:embed/>
                </p:oleObj>
              </mc:Choice>
              <mc:Fallback>
                <p:oleObj r:id="rId15" imgW="2971429" imgH="781159" progId="Paint.Picture">
                  <p:embed/>
                  <p:pic>
                    <p:nvPicPr>
                      <p:cNvPr id="0" name="Object 9"/>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228600"/>
                        <a:ext cx="243840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42"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3" r:id="rId12"/>
  </p:sldLayoutIdLst>
  <p:transition>
    <p:blinds dir="vert"/>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4.png"/><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7.png"/><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9.png"/><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0.png"/><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3"/>
          <p:cNvSpPr>
            <a:spLocks noGrp="1"/>
          </p:cNvSpPr>
          <p:nvPr>
            <p:ph type="ctrTitle"/>
          </p:nvPr>
        </p:nvSpPr>
        <p:spPr>
          <a:xfrm>
            <a:off x="1714500" y="1214438"/>
            <a:ext cx="6529388" cy="1470025"/>
          </a:xfrm>
        </p:spPr>
        <p:txBody>
          <a:bodyPr/>
          <a:lstStyle/>
          <a:p>
            <a:pPr eaLnBrk="1" hangingPunct="1"/>
            <a:r>
              <a:rPr lang="en-US" altLang="zh-CN" smtClean="0"/>
              <a:t>Routing and Routers</a:t>
            </a:r>
            <a:endParaRPr lang="zh-CN" altLang="en-US" smtClean="0"/>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Router Startup Procedure</a:t>
            </a:r>
          </a:p>
        </p:txBody>
      </p:sp>
      <p:pic>
        <p:nvPicPr>
          <p:cNvPr id="19459" name="Picture 3" descr="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205038"/>
            <a:ext cx="4248150"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377825" y="1773238"/>
            <a:ext cx="40513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ChangeArrowheads="1"/>
          </p:cNvSpPr>
          <p:nvPr/>
        </p:nvSpPr>
        <p:spPr bwMode="auto">
          <a:xfrm>
            <a:off x="5076825" y="1628775"/>
            <a:ext cx="395922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pPr>
            <a:r>
              <a:rPr lang="en-US" altLang="zh-CN" sz="2400">
                <a:solidFill>
                  <a:srgbClr val="FF0000"/>
                </a:solidFill>
                <a:latin typeface="Times New Roman" pitchFamily="18" charset="0"/>
              </a:rPr>
              <a:t>1. Perform a power-up self test(POST):</a:t>
            </a:r>
            <a:r>
              <a:rPr lang="en-US" altLang="zh-CN" sz="2400">
                <a:latin typeface="Times New Roman" pitchFamily="18" charset="0"/>
              </a:rPr>
              <a:t>During this self test, the router executes diagnostics from ROM on all hardware modules. </a:t>
            </a:r>
          </a:p>
          <a:p>
            <a:pPr eaLnBrk="0" hangingPunct="0">
              <a:lnSpc>
                <a:spcPct val="130000"/>
              </a:lnSpc>
            </a:pPr>
            <a:r>
              <a:rPr lang="en-US" altLang="zh-CN" sz="2400">
                <a:latin typeface="Times New Roman" pitchFamily="18" charset="0"/>
              </a:rPr>
              <a:t>2. Verify the basic operation of CPU, memory, and network interface ports. </a:t>
            </a:r>
          </a:p>
          <a:p>
            <a:pPr eaLnBrk="0" hangingPunct="0">
              <a:lnSpc>
                <a:spcPct val="130000"/>
              </a:lnSpc>
            </a:pPr>
            <a:r>
              <a:rPr lang="en-US" altLang="zh-CN" sz="2400">
                <a:latin typeface="Times New Roman" pitchFamily="18" charset="0"/>
              </a:rPr>
              <a:t>3. Software initialization.</a:t>
            </a:r>
          </a:p>
        </p:txBody>
      </p:sp>
      <p:sp>
        <p:nvSpPr>
          <p:cNvPr id="20484" name="Rectangle 4"/>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sz="3800">
                <a:solidFill>
                  <a:schemeClr val="tx2"/>
                </a:solidFill>
              </a:rPr>
              <a:t>System Startup Procedure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39750" y="1773238"/>
            <a:ext cx="835342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SzPct val="90000"/>
              <a:buFont typeface="Wingdings" pitchFamily="2" charset="2"/>
              <a:buChar char="n"/>
            </a:pPr>
            <a:r>
              <a:rPr lang="en-US" altLang="zh-CN" sz="2400">
                <a:solidFill>
                  <a:schemeClr val="tx2"/>
                </a:solidFill>
                <a:latin typeface="Times New Roman" pitchFamily="18" charset="0"/>
              </a:rPr>
              <a:t> Step 1</a:t>
            </a:r>
            <a:r>
              <a:rPr lang="en-US" altLang="zh-CN" sz="2400">
                <a:latin typeface="Times New Roman" pitchFamily="18" charset="0"/>
              </a:rPr>
              <a:t> - The generic bootstrap loader, in ROM, executes on the CPU card. </a:t>
            </a:r>
          </a:p>
          <a:p>
            <a:pPr eaLnBrk="0" hangingPunct="0">
              <a:lnSpc>
                <a:spcPct val="90000"/>
              </a:lnSpc>
              <a:spcBef>
                <a:spcPts val="500"/>
              </a:spcBef>
              <a:spcAft>
                <a:spcPts val="500"/>
              </a:spcAft>
              <a:buClr>
                <a:schemeClr val="accent2"/>
              </a:buClr>
              <a:buSzPct val="90000"/>
              <a:buFont typeface="Wingdings" pitchFamily="2" charset="2"/>
              <a:buChar char="n"/>
            </a:pPr>
            <a:r>
              <a:rPr lang="en-US" altLang="zh-CN" sz="2400">
                <a:latin typeface="Times New Roman" pitchFamily="18" charset="0"/>
              </a:rPr>
              <a:t> Step 2 - The operating system (Cisco IOS) can be found in one of several places. The location is disclosed in the boot field of the configuration register. </a:t>
            </a:r>
          </a:p>
          <a:p>
            <a:pPr eaLnBrk="0" hangingPunct="0">
              <a:lnSpc>
                <a:spcPct val="90000"/>
              </a:lnSpc>
              <a:spcBef>
                <a:spcPts val="500"/>
              </a:spcBef>
              <a:spcAft>
                <a:spcPts val="500"/>
              </a:spcAft>
              <a:buClr>
                <a:schemeClr val="accent2"/>
              </a:buClr>
              <a:buSzPct val="90000"/>
              <a:buFont typeface="Wingdings" pitchFamily="2" charset="2"/>
              <a:buChar char="n"/>
            </a:pPr>
            <a:r>
              <a:rPr lang="en-US" altLang="zh-CN" sz="2400">
                <a:latin typeface="Times New Roman" pitchFamily="18" charset="0"/>
              </a:rPr>
              <a:t> Step 3 - The operating system image is loaded. </a:t>
            </a:r>
          </a:p>
          <a:p>
            <a:pPr eaLnBrk="0" hangingPunct="0">
              <a:lnSpc>
                <a:spcPct val="90000"/>
              </a:lnSpc>
              <a:spcBef>
                <a:spcPts val="500"/>
              </a:spcBef>
              <a:spcAft>
                <a:spcPts val="500"/>
              </a:spcAft>
              <a:buClr>
                <a:schemeClr val="accent2"/>
              </a:buClr>
              <a:buSzPct val="90000"/>
              <a:buFont typeface="Wingdings" pitchFamily="2" charset="2"/>
              <a:buChar char="n"/>
            </a:pPr>
            <a:r>
              <a:rPr lang="en-US" altLang="zh-CN" sz="2400">
                <a:latin typeface="Times New Roman" pitchFamily="18" charset="0"/>
              </a:rPr>
              <a:t> Step 4 - The configuration file saved in NVRAM is loaded into main memory and executed one line at a time. </a:t>
            </a:r>
          </a:p>
          <a:p>
            <a:pPr eaLnBrk="0" hangingPunct="0">
              <a:lnSpc>
                <a:spcPct val="90000"/>
              </a:lnSpc>
              <a:spcBef>
                <a:spcPts val="500"/>
              </a:spcBef>
              <a:spcAft>
                <a:spcPts val="500"/>
              </a:spcAft>
              <a:buClr>
                <a:schemeClr val="accent2"/>
              </a:buClr>
              <a:buSzPct val="90000"/>
              <a:buFont typeface="Wingdings" pitchFamily="2" charset="2"/>
              <a:buChar char="n"/>
            </a:pPr>
            <a:r>
              <a:rPr lang="en-US" altLang="zh-CN" sz="2400">
                <a:latin typeface="Times New Roman" pitchFamily="18" charset="0"/>
              </a:rPr>
              <a:t> Step 5 - If no valid configuration file in NVRAM, then executes a question-driven initial configuration routine referred to as the system configuration dialog, also called the </a:t>
            </a:r>
            <a:r>
              <a:rPr lang="en-US" altLang="zh-CN" sz="2400" b="1" i="1" u="sng">
                <a:solidFill>
                  <a:schemeClr val="folHlink"/>
                </a:solidFill>
                <a:latin typeface="Times New Roman" pitchFamily="18" charset="0"/>
              </a:rPr>
              <a:t>setup mode</a:t>
            </a:r>
            <a:r>
              <a:rPr lang="en-US" altLang="zh-CN" sz="2400">
                <a:latin typeface="Times New Roman" pitchFamily="18" charset="0"/>
              </a:rPr>
              <a:t>. </a:t>
            </a:r>
          </a:p>
        </p:txBody>
      </p:sp>
      <p:sp>
        <p:nvSpPr>
          <p:cNvPr id="21507" name="Rectangle 3"/>
          <p:cNvSpPr>
            <a:spLocks noGrp="1" noChangeArrowheads="1"/>
          </p:cNvSpPr>
          <p:nvPr>
            <p:ph type="title" idx="4294967295"/>
          </p:nvPr>
        </p:nvSpPr>
        <p:spPr/>
        <p:txBody>
          <a:bodyPr/>
          <a:lstStyle/>
          <a:p>
            <a:pPr eaLnBrk="1" hangingPunct="1"/>
            <a:r>
              <a:rPr lang="en-US" altLang="zh-CN" smtClean="0"/>
              <a:t>Software Startup Procedure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95288" y="1844675"/>
          <a:ext cx="5040312" cy="4019550"/>
        </p:xfrm>
        <a:graphic>
          <a:graphicData uri="http://schemas.openxmlformats.org/presentationml/2006/ole">
            <mc:AlternateContent xmlns:mc="http://schemas.openxmlformats.org/markup-compatibility/2006">
              <mc:Choice xmlns:v="urn:schemas-microsoft-com:vml" Requires="v">
                <p:oleObj spid="_x0000_s3087" name="位图图像" r:id="rId4" imgW="7039958" imgH="3905795" progId="Paint.Picture">
                  <p:embed/>
                </p:oleObj>
              </mc:Choice>
              <mc:Fallback>
                <p:oleObj name="位图图像" r:id="rId4" imgW="7039958" imgH="3905795"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844675"/>
                        <a:ext cx="5040312"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3"/>
          <p:cNvSpPr>
            <a:spLocks noChangeArrowheads="1"/>
          </p:cNvSpPr>
          <p:nvPr/>
        </p:nvSpPr>
        <p:spPr bwMode="auto">
          <a:xfrm>
            <a:off x="5651500" y="1773238"/>
            <a:ext cx="3335338"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SzPct val="80000"/>
              <a:buFont typeface="Wingdings" pitchFamily="2" charset="2"/>
              <a:buChar char="n"/>
            </a:pPr>
            <a:r>
              <a:rPr lang="en-US" altLang="zh-CN" sz="2400">
                <a:latin typeface="Times New Roman" pitchFamily="18" charset="0"/>
              </a:rPr>
              <a:t> Setup is </a:t>
            </a:r>
            <a:r>
              <a:rPr lang="en-US" altLang="zh-CN" sz="2400">
                <a:solidFill>
                  <a:srgbClr val="FF0000"/>
                </a:solidFill>
                <a:latin typeface="Times New Roman" pitchFamily="18" charset="0"/>
              </a:rPr>
              <a:t>not</a:t>
            </a:r>
            <a:r>
              <a:rPr lang="en-US" altLang="zh-CN" sz="2400">
                <a:latin typeface="Times New Roman" pitchFamily="18" charset="0"/>
              </a:rPr>
              <a:t> intended as the mode for </a:t>
            </a:r>
            <a:r>
              <a:rPr lang="en-US" altLang="zh-CN" sz="2400">
                <a:solidFill>
                  <a:srgbClr val="FF0000"/>
                </a:solidFill>
                <a:latin typeface="Times New Roman" pitchFamily="18" charset="0"/>
              </a:rPr>
              <a:t>entering complex protocol features</a:t>
            </a:r>
            <a:r>
              <a:rPr lang="en-US" altLang="zh-CN" sz="2400">
                <a:latin typeface="Times New Roman" pitchFamily="18" charset="0"/>
              </a:rPr>
              <a:t> in the router.</a:t>
            </a:r>
          </a:p>
          <a:p>
            <a:pPr eaLnBrk="0" hangingPunct="0">
              <a:spcBef>
                <a:spcPts val="500"/>
              </a:spcBef>
              <a:spcAft>
                <a:spcPts val="500"/>
              </a:spcAft>
              <a:buClr>
                <a:schemeClr val="accent2"/>
              </a:buClr>
              <a:buSzPct val="80000"/>
              <a:buFont typeface="Wingdings" pitchFamily="2" charset="2"/>
              <a:buChar char="n"/>
            </a:pPr>
            <a:r>
              <a:rPr lang="en-US" altLang="zh-CN" sz="2400">
                <a:latin typeface="Times New Roman" pitchFamily="18" charset="0"/>
              </a:rPr>
              <a:t> You should use setup to </a:t>
            </a:r>
            <a:r>
              <a:rPr lang="en-US" altLang="zh-CN" sz="2400">
                <a:solidFill>
                  <a:srgbClr val="FF0000"/>
                </a:solidFill>
                <a:latin typeface="Times New Roman" pitchFamily="18" charset="0"/>
              </a:rPr>
              <a:t>bring up a minimal configuration</a:t>
            </a:r>
            <a:r>
              <a:rPr lang="en-US" altLang="zh-CN" sz="2400">
                <a:latin typeface="Times New Roman" pitchFamily="18" charset="0"/>
              </a:rPr>
              <a:t>, then use various configuration-mode commands, rather than setup, for most router configuration tasks</a:t>
            </a:r>
          </a:p>
        </p:txBody>
      </p:sp>
      <p:sp>
        <p:nvSpPr>
          <p:cNvPr id="3076" name="Rectangle 4"/>
          <p:cNvSpPr>
            <a:spLocks noGrp="1" noChangeArrowheads="1"/>
          </p:cNvSpPr>
          <p:nvPr>
            <p:ph type="title" idx="4294967295"/>
          </p:nvPr>
        </p:nvSpPr>
        <p:spPr/>
        <p:txBody>
          <a:bodyPr/>
          <a:lstStyle/>
          <a:p>
            <a:pPr eaLnBrk="1" hangingPunct="1"/>
            <a:r>
              <a:rPr lang="en-US" altLang="zh-CN" smtClean="0"/>
              <a:t>Router Startup Procedure</a:t>
            </a:r>
          </a:p>
        </p:txBody>
      </p:sp>
      <p:pic>
        <p:nvPicPr>
          <p:cNvPr id="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175" y="1756817"/>
            <a:ext cx="6951663" cy="440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zh-CN" altLang="en-US" dirty="0">
                <a:ea typeface="宋体" charset="-122"/>
              </a:rPr>
              <a:t>基本的路由器配置</a:t>
            </a:r>
          </a:p>
        </p:txBody>
      </p:sp>
      <p:pic>
        <p:nvPicPr>
          <p:cNvPr id="1182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16832"/>
            <a:ext cx="8879110"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2638045966"/>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zh-CN" altLang="en-US" dirty="0">
                <a:ea typeface="宋体" charset="-122"/>
              </a:rPr>
              <a:t>执行基本的编址方案</a:t>
            </a:r>
          </a:p>
        </p:txBody>
      </p:sp>
      <p:pic>
        <p:nvPicPr>
          <p:cNvPr id="1209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4824"/>
            <a:ext cx="860463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1536119904"/>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p:nvPr>
        </p:nvSpPr>
        <p:spPr/>
        <p:txBody>
          <a:bodyPr/>
          <a:lstStyle/>
          <a:p>
            <a:r>
              <a:rPr lang="zh-CN" altLang="en-US" dirty="0">
                <a:ea typeface="宋体" charset="-122"/>
              </a:rPr>
              <a:t>检验基本的路由配置</a:t>
            </a:r>
          </a:p>
        </p:txBody>
      </p:sp>
      <p:sp>
        <p:nvSpPr>
          <p:cNvPr id="1213443" name="Rectangle 3"/>
          <p:cNvSpPr>
            <a:spLocks noGrp="1" noChangeArrowheads="1"/>
          </p:cNvSpPr>
          <p:nvPr>
            <p:ph type="body" idx="1"/>
          </p:nvPr>
        </p:nvSpPr>
        <p:spPr>
          <a:xfrm>
            <a:off x="179512" y="1736551"/>
            <a:ext cx="8712968" cy="5076825"/>
          </a:xfrm>
        </p:spPr>
        <p:txBody>
          <a:bodyPr/>
          <a:lstStyle/>
          <a:p>
            <a:pPr lvl="1"/>
            <a:r>
              <a:rPr lang="en-US" altLang="zh-CN" dirty="0" smtClean="0">
                <a:ea typeface="宋体" charset="-122"/>
              </a:rPr>
              <a:t>-</a:t>
            </a:r>
            <a:r>
              <a:rPr lang="zh-CN" altLang="en-US" dirty="0">
                <a:ea typeface="宋体" charset="-122"/>
              </a:rPr>
              <a:t>使用 </a:t>
            </a:r>
            <a:r>
              <a:rPr lang="en-US" altLang="zh-CN" i="1" dirty="0">
                <a:solidFill>
                  <a:schemeClr val="accent2"/>
                </a:solidFill>
                <a:ea typeface="宋体" charset="-122"/>
              </a:rPr>
              <a:t>show running-</a:t>
            </a:r>
            <a:r>
              <a:rPr lang="en-US" altLang="zh-CN" i="1" dirty="0" err="1">
                <a:solidFill>
                  <a:schemeClr val="accent2"/>
                </a:solidFill>
                <a:ea typeface="宋体" charset="-122"/>
              </a:rPr>
              <a:t>config</a:t>
            </a:r>
            <a:r>
              <a:rPr lang="en-US" altLang="zh-CN" dirty="0">
                <a:ea typeface="宋体" charset="-122"/>
              </a:rPr>
              <a:t> </a:t>
            </a:r>
            <a:r>
              <a:rPr lang="zh-CN" altLang="en-US" dirty="0">
                <a:ea typeface="宋体" charset="-122"/>
              </a:rPr>
              <a:t>命令</a:t>
            </a:r>
          </a:p>
          <a:p>
            <a:pPr lvl="1"/>
            <a:r>
              <a:rPr lang="en-US" altLang="zh-CN" dirty="0">
                <a:ea typeface="宋体" charset="-122"/>
              </a:rPr>
              <a:t>-</a:t>
            </a:r>
            <a:r>
              <a:rPr lang="zh-CN" altLang="en-US" dirty="0">
                <a:ea typeface="宋体" charset="-122"/>
              </a:rPr>
              <a:t>存储路由器基本配置 </a:t>
            </a:r>
            <a:r>
              <a:rPr lang="en-US" altLang="zh-CN" i="1" dirty="0">
                <a:solidFill>
                  <a:schemeClr val="accent2"/>
                </a:solidFill>
                <a:ea typeface="宋体" charset="-122"/>
              </a:rPr>
              <a:t>copy running-</a:t>
            </a:r>
            <a:r>
              <a:rPr lang="en-US" altLang="zh-CN" i="1" dirty="0" err="1">
                <a:solidFill>
                  <a:schemeClr val="accent2"/>
                </a:solidFill>
                <a:ea typeface="宋体" charset="-122"/>
              </a:rPr>
              <a:t>config</a:t>
            </a:r>
            <a:r>
              <a:rPr lang="en-US" altLang="zh-CN" i="1" dirty="0">
                <a:solidFill>
                  <a:schemeClr val="accent2"/>
                </a:solidFill>
                <a:ea typeface="宋体" charset="-122"/>
              </a:rPr>
              <a:t> startup-</a:t>
            </a:r>
            <a:r>
              <a:rPr lang="en-US" altLang="zh-CN" i="1" dirty="0" err="1">
                <a:solidFill>
                  <a:schemeClr val="accent2"/>
                </a:solidFill>
                <a:ea typeface="宋体" charset="-122"/>
              </a:rPr>
              <a:t>config</a:t>
            </a:r>
            <a:endParaRPr lang="en-US" altLang="zh-CN" dirty="0">
              <a:ea typeface="宋体" charset="-122"/>
            </a:endParaRPr>
          </a:p>
          <a:p>
            <a:pPr lvl="1"/>
            <a:r>
              <a:rPr lang="en-US" altLang="zh-CN" dirty="0">
                <a:ea typeface="宋体" charset="-122"/>
              </a:rPr>
              <a:t>-</a:t>
            </a:r>
            <a:r>
              <a:rPr lang="zh-CN" altLang="en-US" dirty="0">
                <a:ea typeface="宋体" charset="-122"/>
              </a:rPr>
              <a:t>其他检验路由器的命令</a:t>
            </a:r>
            <a:r>
              <a:rPr lang="en-US" altLang="zh-CN" dirty="0">
                <a:ea typeface="宋体" charset="-122"/>
              </a:rPr>
              <a:t>:</a:t>
            </a:r>
          </a:p>
          <a:p>
            <a:pPr lvl="2">
              <a:buClr>
                <a:schemeClr val="accent1"/>
              </a:buClr>
              <a:buFont typeface="Wingdings" pitchFamily="2" charset="2"/>
              <a:buChar char="§"/>
            </a:pPr>
            <a:r>
              <a:rPr lang="en-US" altLang="zh-CN" i="1" dirty="0">
                <a:ea typeface="宋体" charset="-122"/>
              </a:rPr>
              <a:t>Show running-</a:t>
            </a:r>
            <a:r>
              <a:rPr lang="en-US" altLang="zh-CN" i="1" dirty="0" err="1">
                <a:ea typeface="宋体" charset="-122"/>
              </a:rPr>
              <a:t>config</a:t>
            </a:r>
            <a:r>
              <a:rPr lang="en-US" altLang="zh-CN" dirty="0">
                <a:ea typeface="宋体" charset="-122"/>
              </a:rPr>
              <a:t> – </a:t>
            </a:r>
            <a:r>
              <a:rPr lang="zh-CN" altLang="en-US" dirty="0">
                <a:ea typeface="宋体" charset="-122"/>
              </a:rPr>
              <a:t>显示当前随机访问存储器中的配置</a:t>
            </a:r>
          </a:p>
          <a:p>
            <a:pPr lvl="2">
              <a:buClr>
                <a:schemeClr val="accent1"/>
              </a:buClr>
              <a:buFont typeface="Wingdings" pitchFamily="2" charset="2"/>
              <a:buChar char="§"/>
            </a:pPr>
            <a:r>
              <a:rPr lang="en-US" altLang="zh-CN" i="1" dirty="0">
                <a:ea typeface="宋体" charset="-122"/>
              </a:rPr>
              <a:t>Show startup-</a:t>
            </a:r>
            <a:r>
              <a:rPr lang="en-US" altLang="zh-CN" i="1" dirty="0" err="1">
                <a:ea typeface="宋体" charset="-122"/>
              </a:rPr>
              <a:t>config</a:t>
            </a:r>
            <a:r>
              <a:rPr lang="en-US" altLang="zh-CN" dirty="0">
                <a:ea typeface="宋体" charset="-122"/>
              </a:rPr>
              <a:t> – </a:t>
            </a:r>
            <a:r>
              <a:rPr lang="zh-CN" altLang="en-US" dirty="0">
                <a:ea typeface="宋体" charset="-122"/>
              </a:rPr>
              <a:t>显示</a:t>
            </a:r>
            <a:r>
              <a:rPr lang="en-US" altLang="zh-CN" dirty="0">
                <a:ea typeface="宋体" charset="-122"/>
              </a:rPr>
              <a:t>NVRAM</a:t>
            </a:r>
            <a:r>
              <a:rPr lang="zh-CN" altLang="en-US" dirty="0">
                <a:ea typeface="宋体" charset="-122"/>
              </a:rPr>
              <a:t>中的配置文件</a:t>
            </a:r>
            <a:endParaRPr lang="en-US" altLang="zh-CN" dirty="0">
              <a:ea typeface="宋体" charset="-122"/>
            </a:endParaRPr>
          </a:p>
          <a:p>
            <a:pPr lvl="2">
              <a:buClr>
                <a:schemeClr val="accent1"/>
              </a:buClr>
              <a:buFont typeface="Wingdings" pitchFamily="2" charset="2"/>
              <a:buChar char="§"/>
            </a:pPr>
            <a:r>
              <a:rPr lang="en-US" altLang="zh-CN" i="1" dirty="0">
                <a:ea typeface="宋体" charset="-122"/>
              </a:rPr>
              <a:t>Show IP route</a:t>
            </a:r>
            <a:r>
              <a:rPr lang="en-US" altLang="zh-CN" dirty="0">
                <a:ea typeface="宋体" charset="-122"/>
              </a:rPr>
              <a:t> – </a:t>
            </a:r>
            <a:r>
              <a:rPr lang="zh-CN" altLang="en-US" dirty="0">
                <a:ea typeface="宋体" charset="-122"/>
              </a:rPr>
              <a:t>现实路由表</a:t>
            </a:r>
          </a:p>
          <a:p>
            <a:pPr lvl="2">
              <a:buClr>
                <a:schemeClr val="accent1"/>
              </a:buClr>
              <a:buFont typeface="Wingdings" pitchFamily="2" charset="2"/>
              <a:buChar char="§"/>
            </a:pPr>
            <a:r>
              <a:rPr lang="en-US" altLang="zh-CN" i="1" dirty="0">
                <a:ea typeface="宋体" charset="-122"/>
              </a:rPr>
              <a:t>Show interfaces</a:t>
            </a:r>
            <a:r>
              <a:rPr lang="en-US" altLang="zh-CN" dirty="0">
                <a:ea typeface="宋体" charset="-122"/>
              </a:rPr>
              <a:t> – </a:t>
            </a:r>
            <a:r>
              <a:rPr lang="zh-CN" altLang="en-US" dirty="0">
                <a:ea typeface="宋体" charset="-122"/>
              </a:rPr>
              <a:t>显示所有接口的配置信息</a:t>
            </a:r>
          </a:p>
          <a:p>
            <a:pPr lvl="2">
              <a:buClr>
                <a:schemeClr val="accent1"/>
              </a:buClr>
              <a:buFont typeface="Wingdings" pitchFamily="2" charset="2"/>
              <a:buChar char="§"/>
            </a:pPr>
            <a:r>
              <a:rPr lang="en-US" altLang="zh-CN" i="1" dirty="0">
                <a:ea typeface="宋体" charset="-122"/>
              </a:rPr>
              <a:t>Show IP </a:t>
            </a:r>
            <a:r>
              <a:rPr lang="en-US" altLang="zh-CN" i="1" dirty="0" err="1">
                <a:ea typeface="宋体" charset="-122"/>
              </a:rPr>
              <a:t>int</a:t>
            </a:r>
            <a:r>
              <a:rPr lang="en-US" altLang="zh-CN" i="1" dirty="0">
                <a:ea typeface="宋体" charset="-122"/>
              </a:rPr>
              <a:t> brief</a:t>
            </a:r>
            <a:r>
              <a:rPr lang="en-US" altLang="zh-CN" dirty="0">
                <a:ea typeface="宋体" charset="-122"/>
              </a:rPr>
              <a:t> -</a:t>
            </a:r>
            <a:r>
              <a:rPr lang="zh-CN" altLang="en-US" dirty="0">
                <a:ea typeface="宋体" charset="-122"/>
              </a:rPr>
              <a:t>显示接口的简要信息</a:t>
            </a:r>
          </a:p>
        </p:txBody>
      </p:sp>
    </p:spTree>
    <p:extLst>
      <p:ext uri="{BB962C8B-B14F-4D97-AF65-F5344CB8AC3E}">
        <p14:creationId xmlns:p14="http://schemas.microsoft.com/office/powerpoint/2010/main" val="512047776"/>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88925" y="1593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22531" name="Picture 3" descr="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2071688"/>
            <a:ext cx="491648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642938" y="642938"/>
            <a:ext cx="49371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400" b="1">
                <a:solidFill>
                  <a:schemeClr val="tx2"/>
                </a:solidFill>
                <a:latin typeface="Times New Roman" pitchFamily="18" charset="0"/>
              </a:rPr>
              <a:t>Routing</a:t>
            </a:r>
            <a:endParaRPr lang="en-US" altLang="zh-CN" sz="4400">
              <a:solidFill>
                <a:schemeClr val="tx2"/>
              </a:solidFill>
              <a:latin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2" descr="04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879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3"/>
          <p:cNvSpPr>
            <a:spLocks noChangeArrowheads="1"/>
          </p:cNvSpPr>
          <p:nvPr/>
        </p:nvSpPr>
        <p:spPr bwMode="auto">
          <a:xfrm>
            <a:off x="4716463" y="0"/>
            <a:ext cx="4198937" cy="3284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buSzPct val="140000"/>
              <a:buFontTx/>
              <a:buBlip>
                <a:blip r:embed="rId4"/>
              </a:buBlip>
            </a:pPr>
            <a:r>
              <a:rPr lang="en-US" altLang="zh-CN" sz="2400" b="1">
                <a:solidFill>
                  <a:srgbClr val="000000"/>
                </a:solidFill>
                <a:latin typeface="Times New Roman" pitchFamily="18" charset="0"/>
              </a:rPr>
              <a:t> A router generally relays a packet from one data link to another, using two basic functions, a </a:t>
            </a:r>
            <a:r>
              <a:rPr lang="en-US" altLang="zh-CN" sz="2400" b="1" i="1" u="sng">
                <a:solidFill>
                  <a:schemeClr val="folHlink"/>
                </a:solidFill>
                <a:latin typeface="Times New Roman" pitchFamily="18" charset="0"/>
              </a:rPr>
              <a:t>path determination</a:t>
            </a:r>
            <a:r>
              <a:rPr lang="en-US" altLang="zh-CN" sz="2400" b="1">
                <a:solidFill>
                  <a:srgbClr val="000000"/>
                </a:solidFill>
                <a:latin typeface="Times New Roman" pitchFamily="18" charset="0"/>
              </a:rPr>
              <a:t> function and a </a:t>
            </a:r>
            <a:r>
              <a:rPr lang="en-US" altLang="zh-CN" sz="2400" b="1" i="1" u="sng">
                <a:solidFill>
                  <a:schemeClr val="folHlink"/>
                </a:solidFill>
                <a:latin typeface="Times New Roman" pitchFamily="18" charset="0"/>
              </a:rPr>
              <a:t>switching</a:t>
            </a:r>
            <a:r>
              <a:rPr lang="en-US" altLang="zh-CN" sz="2400" b="1">
                <a:solidFill>
                  <a:srgbClr val="000000"/>
                </a:solidFill>
                <a:latin typeface="Times New Roman" pitchFamily="18" charset="0"/>
              </a:rPr>
              <a:t> function. </a:t>
            </a:r>
          </a:p>
          <a:p>
            <a:pPr>
              <a:buSzPct val="140000"/>
              <a:buFontTx/>
              <a:buBlip>
                <a:blip r:embed="rId4"/>
              </a:buBlip>
            </a:pPr>
            <a:endParaRPr lang="en-US" altLang="zh-CN" sz="2400" b="1">
              <a:solidFill>
                <a:srgbClr val="000000"/>
              </a:solidFill>
              <a:latin typeface="Times New Roman" pitchFamily="18" charset="0"/>
            </a:endParaRPr>
          </a:p>
        </p:txBody>
      </p:sp>
      <p:sp>
        <p:nvSpPr>
          <p:cNvPr id="23556" name="Rectangle 4"/>
          <p:cNvSpPr>
            <a:spLocks noChangeArrowheads="1"/>
          </p:cNvSpPr>
          <p:nvPr/>
        </p:nvSpPr>
        <p:spPr bwMode="auto">
          <a:xfrm>
            <a:off x="323850" y="3500438"/>
            <a:ext cx="882015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Blip>
                <a:blip r:embed="rId4"/>
              </a:buBlip>
            </a:pPr>
            <a:r>
              <a:rPr lang="en-US" altLang="zh-CN" sz="2400" b="1" dirty="0">
                <a:solidFill>
                  <a:srgbClr val="000000"/>
                </a:solidFill>
                <a:latin typeface="Times New Roman" pitchFamily="18" charset="0"/>
              </a:rPr>
              <a:t>The </a:t>
            </a:r>
            <a:r>
              <a:rPr lang="en-US" altLang="zh-CN" sz="2400" b="1" i="1" u="sng" dirty="0">
                <a:solidFill>
                  <a:schemeClr val="folHlink"/>
                </a:solidFill>
                <a:latin typeface="Times New Roman" pitchFamily="18" charset="0"/>
              </a:rPr>
              <a:t>switching function</a:t>
            </a:r>
            <a:r>
              <a:rPr lang="en-US" altLang="zh-CN" sz="2400" b="1" dirty="0">
                <a:solidFill>
                  <a:srgbClr val="000000"/>
                </a:solidFill>
                <a:latin typeface="Times New Roman" pitchFamily="18" charset="0"/>
              </a:rPr>
              <a:t> allows a router to </a:t>
            </a:r>
            <a:r>
              <a:rPr lang="en-US" altLang="zh-CN" sz="2400" b="1" dirty="0">
                <a:solidFill>
                  <a:srgbClr val="FF0000"/>
                </a:solidFill>
                <a:latin typeface="Times New Roman" pitchFamily="18" charset="0"/>
              </a:rPr>
              <a:t>accept a packet on one interface</a:t>
            </a:r>
            <a:r>
              <a:rPr lang="en-US" altLang="zh-CN" sz="2400" b="1" dirty="0">
                <a:solidFill>
                  <a:srgbClr val="000000"/>
                </a:solidFill>
                <a:latin typeface="Times New Roman" pitchFamily="18" charset="0"/>
              </a:rPr>
              <a:t> and </a:t>
            </a:r>
            <a:r>
              <a:rPr lang="en-US" altLang="zh-CN" sz="2400" b="1" dirty="0">
                <a:solidFill>
                  <a:srgbClr val="FF0000"/>
                </a:solidFill>
                <a:latin typeface="Times New Roman" pitchFamily="18" charset="0"/>
              </a:rPr>
              <a:t>forward it through a second interface</a:t>
            </a:r>
            <a:r>
              <a:rPr lang="en-US" altLang="zh-CN" sz="2400" b="1" dirty="0">
                <a:solidFill>
                  <a:srgbClr val="000000"/>
                </a:solidFill>
                <a:latin typeface="Times New Roman" pitchFamily="18" charset="0"/>
              </a:rPr>
              <a:t>. </a:t>
            </a:r>
          </a:p>
          <a:p>
            <a:pPr>
              <a:buFontTx/>
              <a:buBlip>
                <a:blip r:embed="rId4"/>
              </a:buBlip>
            </a:pPr>
            <a:r>
              <a:rPr lang="en-US" altLang="zh-CN" sz="2400" b="1" dirty="0">
                <a:solidFill>
                  <a:srgbClr val="000000"/>
                </a:solidFill>
                <a:latin typeface="Times New Roman" pitchFamily="18" charset="0"/>
              </a:rPr>
              <a:t>The </a:t>
            </a:r>
            <a:r>
              <a:rPr lang="en-US" altLang="zh-CN" sz="2400" b="1" i="1" u="sng" dirty="0">
                <a:solidFill>
                  <a:schemeClr val="folHlink"/>
                </a:solidFill>
                <a:latin typeface="Times New Roman" pitchFamily="18" charset="0"/>
              </a:rPr>
              <a:t>path determination</a:t>
            </a:r>
            <a:r>
              <a:rPr lang="en-US" altLang="zh-CN" sz="2400" b="1" dirty="0">
                <a:solidFill>
                  <a:srgbClr val="000000"/>
                </a:solidFill>
                <a:latin typeface="Times New Roman" pitchFamily="18" charset="0"/>
              </a:rPr>
              <a:t> function enables the router to </a:t>
            </a:r>
            <a:r>
              <a:rPr lang="en-US" altLang="zh-CN" sz="2400" b="1" dirty="0">
                <a:solidFill>
                  <a:srgbClr val="FF0000"/>
                </a:solidFill>
                <a:latin typeface="Times New Roman" pitchFamily="18" charset="0"/>
              </a:rPr>
              <a:t>select the most appropriate interface</a:t>
            </a:r>
            <a:r>
              <a:rPr lang="en-US" altLang="zh-CN" sz="2400" b="1" dirty="0">
                <a:solidFill>
                  <a:srgbClr val="000000"/>
                </a:solidFill>
                <a:latin typeface="Times New Roman" pitchFamily="18" charset="0"/>
              </a:rPr>
              <a:t> for </a:t>
            </a:r>
            <a:r>
              <a:rPr lang="en-US" altLang="zh-CN" sz="2400" b="1" dirty="0">
                <a:solidFill>
                  <a:srgbClr val="FF0000"/>
                </a:solidFill>
                <a:latin typeface="Times New Roman" pitchFamily="18" charset="0"/>
              </a:rPr>
              <a:t>forwarding a packet</a:t>
            </a:r>
            <a:r>
              <a:rPr lang="en-US" altLang="zh-CN" sz="2400" b="1" dirty="0">
                <a:solidFill>
                  <a:srgbClr val="000000"/>
                </a:solidFill>
                <a:latin typeface="Times New Roman" pitchFamily="18" charset="0"/>
              </a:rPr>
              <a:t>. </a:t>
            </a:r>
          </a:p>
          <a:p>
            <a:pPr>
              <a:buFontTx/>
              <a:buBlip>
                <a:blip r:embed="rId4"/>
              </a:buBlip>
            </a:pPr>
            <a:r>
              <a:rPr lang="en-US" altLang="zh-CN" sz="2400" b="1" dirty="0">
                <a:latin typeface="Times New Roman" pitchFamily="18" charset="0"/>
              </a:rPr>
              <a:t>The router uses the </a:t>
            </a:r>
            <a:r>
              <a:rPr lang="en-US" altLang="zh-CN" sz="2400" b="1" i="1" u="sng" dirty="0">
                <a:solidFill>
                  <a:schemeClr val="folHlink"/>
                </a:solidFill>
                <a:latin typeface="Times New Roman" pitchFamily="18" charset="0"/>
              </a:rPr>
              <a:t>network portion</a:t>
            </a:r>
            <a:r>
              <a:rPr lang="en-US" altLang="zh-CN" sz="2400" b="1" dirty="0">
                <a:latin typeface="Times New Roman" pitchFamily="18" charset="0"/>
              </a:rPr>
              <a:t> of the address to make path selections to pass the packet to the next router</a:t>
            </a:r>
            <a:r>
              <a:rPr lang="en-US" altLang="zh-CN" sz="2400" b="1" dirty="0">
                <a:solidFill>
                  <a:srgbClr val="FF0000"/>
                </a:solidFill>
                <a:latin typeface="Times New Roman" pitchFamily="18" charset="0"/>
              </a:rPr>
              <a:t> </a:t>
            </a:r>
          </a:p>
          <a:p>
            <a:pPr>
              <a:buFontTx/>
              <a:buBlip>
                <a:blip r:embed="rId4"/>
              </a:buBlip>
            </a:pPr>
            <a:r>
              <a:rPr lang="en-US" altLang="zh-CN" sz="2400" b="1" dirty="0">
                <a:latin typeface="Times New Roman" pitchFamily="18" charset="0"/>
              </a:rPr>
              <a:t>The </a:t>
            </a:r>
            <a:r>
              <a:rPr lang="en-US" altLang="zh-CN" sz="2400" b="1" i="1" u="sng" dirty="0">
                <a:solidFill>
                  <a:schemeClr val="folHlink"/>
                </a:solidFill>
                <a:latin typeface="Times New Roman" pitchFamily="18" charset="0"/>
              </a:rPr>
              <a:t>node portion</a:t>
            </a:r>
            <a:r>
              <a:rPr lang="en-US" altLang="zh-CN" sz="2400" b="1" dirty="0">
                <a:latin typeface="Times New Roman" pitchFamily="18" charset="0"/>
              </a:rPr>
              <a:t> of the address is used by the </a:t>
            </a:r>
            <a:r>
              <a:rPr lang="en-US" altLang="zh-CN" sz="2400" b="1" dirty="0" err="1">
                <a:latin typeface="Times New Roman" pitchFamily="18" charset="0"/>
              </a:rPr>
              <a:t>the</a:t>
            </a:r>
            <a:r>
              <a:rPr lang="en-US" altLang="zh-CN" sz="2400" b="1" dirty="0">
                <a:latin typeface="Times New Roman" pitchFamily="18" charset="0"/>
              </a:rPr>
              <a:t> router directly connected to the destination network to deliver the packet to the correct host. </a:t>
            </a:r>
            <a:r>
              <a:rPr lang="en-US" altLang="zh-CN" sz="2400" b="1" dirty="0">
                <a:solidFill>
                  <a:srgbClr val="FF0000"/>
                </a:solidFill>
                <a:latin typeface="Times New Roman" pitchFamily="18"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100" name="Rectangle 3"/>
          <p:cNvSpPr>
            <a:spLocks noChangeArrowheads="1"/>
          </p:cNvSpPr>
          <p:nvPr/>
        </p:nvSpPr>
        <p:spPr bwMode="auto">
          <a:xfrm>
            <a:off x="3165475" y="-45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aphicFrame>
        <p:nvGraphicFramePr>
          <p:cNvPr id="4098" name="Object 4"/>
          <p:cNvGraphicFramePr>
            <a:graphicFrameLocks noChangeAspect="1"/>
          </p:cNvGraphicFramePr>
          <p:nvPr/>
        </p:nvGraphicFramePr>
        <p:xfrm>
          <a:off x="1066800" y="2209800"/>
          <a:ext cx="5953125" cy="3729038"/>
        </p:xfrm>
        <a:graphic>
          <a:graphicData uri="http://schemas.openxmlformats.org/presentationml/2006/ole">
            <mc:AlternateContent xmlns:mc="http://schemas.openxmlformats.org/markup-compatibility/2006">
              <mc:Choice xmlns:v="urn:schemas-microsoft-com:vml" Requires="v">
                <p:oleObj spid="_x0000_s4111" name="位图图像" r:id="rId4" imgW="7373379" imgH="4619048" progId="Paint.Picture">
                  <p:embed/>
                </p:oleObj>
              </mc:Choice>
              <mc:Fallback>
                <p:oleObj name="位图图像" r:id="rId4" imgW="7373379" imgH="4619048"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09800"/>
                        <a:ext cx="5953125" cy="372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5"/>
          <p:cNvSpPr>
            <a:spLocks noGrp="1" noChangeArrowheads="1"/>
          </p:cNvSpPr>
          <p:nvPr>
            <p:ph type="title" idx="4294967295"/>
          </p:nvPr>
        </p:nvSpPr>
        <p:spPr/>
        <p:txBody>
          <a:bodyPr/>
          <a:lstStyle/>
          <a:p>
            <a:pPr eaLnBrk="1" hangingPunct="1"/>
            <a:r>
              <a:rPr lang="en-US" altLang="zh-CN" smtClean="0"/>
              <a:t>Static and Dynamic Route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Routing and Routers</a:t>
            </a:r>
          </a:p>
        </p:txBody>
      </p:sp>
      <p:sp>
        <p:nvSpPr>
          <p:cNvPr id="11267" name="Rectangle 3"/>
          <p:cNvSpPr>
            <a:spLocks noGrp="1" noChangeArrowheads="1"/>
          </p:cNvSpPr>
          <p:nvPr>
            <p:ph type="body" idx="1"/>
          </p:nvPr>
        </p:nvSpPr>
        <p:spPr/>
        <p:txBody>
          <a:bodyPr/>
          <a:lstStyle/>
          <a:p>
            <a:pPr eaLnBrk="1" hangingPunct="1">
              <a:lnSpc>
                <a:spcPct val="150000"/>
              </a:lnSpc>
            </a:pPr>
            <a:r>
              <a:rPr lang="en-US" altLang="zh-CN" smtClean="0"/>
              <a:t>Router Basics</a:t>
            </a:r>
          </a:p>
          <a:p>
            <a:pPr eaLnBrk="1" hangingPunct="1">
              <a:lnSpc>
                <a:spcPct val="150000"/>
              </a:lnSpc>
            </a:pPr>
            <a:r>
              <a:rPr lang="en-US" altLang="zh-CN" smtClean="0"/>
              <a:t>Router Startup procedure</a:t>
            </a:r>
          </a:p>
          <a:p>
            <a:pPr eaLnBrk="1" hangingPunct="1">
              <a:lnSpc>
                <a:spcPct val="150000"/>
              </a:lnSpc>
            </a:pPr>
            <a:r>
              <a:rPr lang="en-US" altLang="zh-CN" smtClean="0"/>
              <a:t>Routing</a:t>
            </a:r>
          </a:p>
          <a:p>
            <a:pPr eaLnBrk="1" hangingPunct="1">
              <a:lnSpc>
                <a:spcPct val="150000"/>
              </a:lnSpc>
            </a:pPr>
            <a:r>
              <a:rPr lang="en-US" altLang="zh-CN" smtClean="0"/>
              <a:t>Router configuration</a:t>
            </a:r>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04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700213"/>
            <a:ext cx="4897437"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ChangeArrowheads="1"/>
          </p:cNvSpPr>
          <p:nvPr/>
        </p:nvSpPr>
        <p:spPr bwMode="auto">
          <a:xfrm>
            <a:off x="3165475" y="-2093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4580" name="Rectangle 4"/>
          <p:cNvSpPr>
            <a:spLocks noChangeArrowheads="1"/>
          </p:cNvSpPr>
          <p:nvPr/>
        </p:nvSpPr>
        <p:spPr bwMode="auto">
          <a:xfrm>
            <a:off x="304800" y="4953000"/>
            <a:ext cx="8839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buFontTx/>
              <a:buBlip>
                <a:blip r:embed="rId4"/>
              </a:buBlip>
            </a:pPr>
            <a:r>
              <a:rPr lang="en-US" altLang="zh-CN" sz="2400" b="1">
                <a:latin typeface="Times New Roman" pitchFamily="18" charset="0"/>
              </a:rPr>
              <a:t>When a network is accessible by only one path, a static route to the network can be sufficient. </a:t>
            </a:r>
          </a:p>
          <a:p>
            <a:pPr>
              <a:buFontTx/>
              <a:buBlip>
                <a:blip r:embed="rId4"/>
              </a:buBlip>
            </a:pPr>
            <a:r>
              <a:rPr lang="en-US" altLang="zh-CN" sz="2400" b="1">
                <a:latin typeface="Times New Roman" pitchFamily="18" charset="0"/>
              </a:rPr>
              <a:t>This type of partition is called a </a:t>
            </a:r>
            <a:r>
              <a:rPr lang="en-US" altLang="zh-CN" sz="2400" b="1" i="1" u="sng">
                <a:solidFill>
                  <a:schemeClr val="folHlink"/>
                </a:solidFill>
                <a:latin typeface="Times New Roman" pitchFamily="18" charset="0"/>
              </a:rPr>
              <a:t>stub network</a:t>
            </a:r>
            <a:r>
              <a:rPr lang="en-US" altLang="zh-CN" sz="2400" b="1">
                <a:latin typeface="Times New Roman" pitchFamily="18" charset="0"/>
              </a:rPr>
              <a:t>. </a:t>
            </a:r>
          </a:p>
        </p:txBody>
      </p:sp>
      <p:sp>
        <p:nvSpPr>
          <p:cNvPr id="24581" name="Rectangle 5"/>
          <p:cNvSpPr>
            <a:spLocks noChangeArrowheads="1"/>
          </p:cNvSpPr>
          <p:nvPr/>
        </p:nvSpPr>
        <p:spPr bwMode="auto">
          <a:xfrm>
            <a:off x="323850" y="1989138"/>
            <a:ext cx="32797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buFontTx/>
              <a:buBlip>
                <a:blip r:embed="rId4"/>
              </a:buBlip>
            </a:pPr>
            <a:r>
              <a:rPr lang="en-US" altLang="zh-CN" sz="2400" b="1">
                <a:latin typeface="Times New Roman" pitchFamily="18" charset="0"/>
              </a:rPr>
              <a:t> Whereas dynamic routing tends to reveal everything known about an internetwork, for security reasons, you may want to hide parts of an internetwork. </a:t>
            </a:r>
          </a:p>
          <a:p>
            <a:pPr>
              <a:buFontTx/>
              <a:buBlip>
                <a:blip r:embed="rId4"/>
              </a:buBlip>
            </a:pPr>
            <a:endParaRPr lang="en-US" altLang="zh-CN" sz="2400" b="1">
              <a:latin typeface="Times New Roman" pitchFamily="18" charset="0"/>
            </a:endParaRPr>
          </a:p>
        </p:txBody>
      </p:sp>
      <p:sp>
        <p:nvSpPr>
          <p:cNvPr id="24582" name="Rectangle 6"/>
          <p:cNvSpPr>
            <a:spLocks noGrp="1" noChangeArrowheads="1"/>
          </p:cNvSpPr>
          <p:nvPr>
            <p:ph type="title" idx="4294967295"/>
          </p:nvPr>
        </p:nvSpPr>
        <p:spPr/>
        <p:txBody>
          <a:bodyPr/>
          <a:lstStyle/>
          <a:p>
            <a:pPr eaLnBrk="1" hangingPunct="1"/>
            <a:r>
              <a:rPr lang="en-US" altLang="zh-CN" smtClean="0"/>
              <a:t>Static and Dynamic Route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1855788" y="26003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pSp>
        <p:nvGrpSpPr>
          <p:cNvPr id="25603" name="Group 4"/>
          <p:cNvGrpSpPr>
            <a:grpSpLocks/>
          </p:cNvGrpSpPr>
          <p:nvPr/>
        </p:nvGrpSpPr>
        <p:grpSpPr bwMode="auto">
          <a:xfrm>
            <a:off x="142875" y="3786188"/>
            <a:ext cx="8686800" cy="2743200"/>
            <a:chOff x="-3" y="-3"/>
            <a:chExt cx="3423" cy="1044"/>
          </a:xfrm>
        </p:grpSpPr>
        <p:grpSp>
          <p:nvGrpSpPr>
            <p:cNvPr id="25609" name="Group 5"/>
            <p:cNvGrpSpPr>
              <a:grpSpLocks/>
            </p:cNvGrpSpPr>
            <p:nvPr/>
          </p:nvGrpSpPr>
          <p:grpSpPr bwMode="auto">
            <a:xfrm>
              <a:off x="0" y="0"/>
              <a:ext cx="3417" cy="1038"/>
              <a:chOff x="0" y="0"/>
              <a:chExt cx="3417" cy="1038"/>
            </a:xfrm>
          </p:grpSpPr>
          <p:grpSp>
            <p:nvGrpSpPr>
              <p:cNvPr id="25611" name="Group 6"/>
              <p:cNvGrpSpPr>
                <a:grpSpLocks/>
              </p:cNvGrpSpPr>
              <p:nvPr/>
            </p:nvGrpSpPr>
            <p:grpSpPr bwMode="auto">
              <a:xfrm>
                <a:off x="0" y="0"/>
                <a:ext cx="965" cy="173"/>
                <a:chOff x="0" y="0"/>
                <a:chExt cx="965" cy="173"/>
              </a:xfrm>
            </p:grpSpPr>
            <p:sp>
              <p:nvSpPr>
                <p:cNvPr id="25645" name="Rectangle 7"/>
                <p:cNvSpPr>
                  <a:spLocks noChangeArrowheads="1"/>
                </p:cNvSpPr>
                <p:nvPr/>
              </p:nvSpPr>
              <p:spPr bwMode="auto">
                <a:xfrm>
                  <a:off x="0" y="0"/>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ip route Command</a:t>
                  </a:r>
                  <a:endParaRPr lang="en-US" altLang="zh-CN" sz="2000">
                    <a:latin typeface="Times New Roman" pitchFamily="18" charset="0"/>
                  </a:endParaRPr>
                </a:p>
              </p:txBody>
            </p:sp>
            <p:sp>
              <p:nvSpPr>
                <p:cNvPr id="25646" name="Rectangle 8"/>
                <p:cNvSpPr>
                  <a:spLocks noChangeArrowheads="1"/>
                </p:cNvSpPr>
                <p:nvPr/>
              </p:nvSpPr>
              <p:spPr bwMode="auto">
                <a:xfrm>
                  <a:off x="0" y="0"/>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2" name="Group 9"/>
              <p:cNvGrpSpPr>
                <a:grpSpLocks/>
              </p:cNvGrpSpPr>
              <p:nvPr/>
            </p:nvGrpSpPr>
            <p:grpSpPr bwMode="auto">
              <a:xfrm>
                <a:off x="965" y="0"/>
                <a:ext cx="2452" cy="173"/>
                <a:chOff x="965" y="0"/>
                <a:chExt cx="2452" cy="173"/>
              </a:xfrm>
            </p:grpSpPr>
            <p:sp>
              <p:nvSpPr>
                <p:cNvPr id="25643" name="Rectangle 10"/>
                <p:cNvSpPr>
                  <a:spLocks noChangeArrowheads="1"/>
                </p:cNvSpPr>
                <p:nvPr/>
              </p:nvSpPr>
              <p:spPr bwMode="auto">
                <a:xfrm>
                  <a:off x="965" y="0"/>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Description</a:t>
                  </a:r>
                  <a:endParaRPr lang="en-US" altLang="zh-CN" sz="2000">
                    <a:latin typeface="Times New Roman" pitchFamily="18" charset="0"/>
                  </a:endParaRPr>
                </a:p>
              </p:txBody>
            </p:sp>
            <p:sp>
              <p:nvSpPr>
                <p:cNvPr id="25644" name="Rectangle 11"/>
                <p:cNvSpPr>
                  <a:spLocks noChangeArrowheads="1"/>
                </p:cNvSpPr>
                <p:nvPr/>
              </p:nvSpPr>
              <p:spPr bwMode="auto">
                <a:xfrm>
                  <a:off x="965" y="0"/>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3" name="Group 12"/>
              <p:cNvGrpSpPr>
                <a:grpSpLocks/>
              </p:cNvGrpSpPr>
              <p:nvPr/>
            </p:nvGrpSpPr>
            <p:grpSpPr bwMode="auto">
              <a:xfrm>
                <a:off x="0" y="173"/>
                <a:ext cx="965" cy="173"/>
                <a:chOff x="0" y="173"/>
                <a:chExt cx="965" cy="173"/>
              </a:xfrm>
            </p:grpSpPr>
            <p:sp>
              <p:nvSpPr>
                <p:cNvPr id="25641" name="Rectangle 13"/>
                <p:cNvSpPr>
                  <a:spLocks noChangeArrowheads="1"/>
                </p:cNvSpPr>
                <p:nvPr/>
              </p:nvSpPr>
              <p:spPr bwMode="auto">
                <a:xfrm>
                  <a:off x="0" y="173"/>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Times New Roman" pitchFamily="18" charset="0"/>
                    </a:rPr>
                    <a:t>network</a:t>
                  </a:r>
                  <a:endParaRPr lang="en-US" altLang="zh-CN" sz="2000">
                    <a:latin typeface="Times New Roman" pitchFamily="18" charset="0"/>
                  </a:endParaRPr>
                </a:p>
              </p:txBody>
            </p:sp>
            <p:sp>
              <p:nvSpPr>
                <p:cNvPr id="25642" name="Rectangle 14"/>
                <p:cNvSpPr>
                  <a:spLocks noChangeArrowheads="1"/>
                </p:cNvSpPr>
                <p:nvPr/>
              </p:nvSpPr>
              <p:spPr bwMode="auto">
                <a:xfrm>
                  <a:off x="0" y="173"/>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4" name="Group 15"/>
              <p:cNvGrpSpPr>
                <a:grpSpLocks/>
              </p:cNvGrpSpPr>
              <p:nvPr/>
            </p:nvGrpSpPr>
            <p:grpSpPr bwMode="auto">
              <a:xfrm>
                <a:off x="965" y="173"/>
                <a:ext cx="2452" cy="173"/>
                <a:chOff x="965" y="173"/>
                <a:chExt cx="2452" cy="173"/>
              </a:xfrm>
            </p:grpSpPr>
            <p:sp>
              <p:nvSpPr>
                <p:cNvPr id="25639" name="Rectangle 16"/>
                <p:cNvSpPr>
                  <a:spLocks noChangeArrowheads="1"/>
                </p:cNvSpPr>
                <p:nvPr/>
              </p:nvSpPr>
              <p:spPr bwMode="auto">
                <a:xfrm>
                  <a:off x="965" y="173"/>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destination network or subnet</a:t>
                  </a:r>
                  <a:endParaRPr lang="en-US" altLang="zh-CN" sz="2000">
                    <a:latin typeface="Times New Roman" pitchFamily="18" charset="0"/>
                  </a:endParaRPr>
                </a:p>
              </p:txBody>
            </p:sp>
            <p:sp>
              <p:nvSpPr>
                <p:cNvPr id="25640" name="Rectangle 17"/>
                <p:cNvSpPr>
                  <a:spLocks noChangeArrowheads="1"/>
                </p:cNvSpPr>
                <p:nvPr/>
              </p:nvSpPr>
              <p:spPr bwMode="auto">
                <a:xfrm>
                  <a:off x="965" y="173"/>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5" name="Group 18"/>
              <p:cNvGrpSpPr>
                <a:grpSpLocks/>
              </p:cNvGrpSpPr>
              <p:nvPr/>
            </p:nvGrpSpPr>
            <p:grpSpPr bwMode="auto">
              <a:xfrm>
                <a:off x="0" y="346"/>
                <a:ext cx="965" cy="173"/>
                <a:chOff x="0" y="346"/>
                <a:chExt cx="965" cy="173"/>
              </a:xfrm>
            </p:grpSpPr>
            <p:sp>
              <p:nvSpPr>
                <p:cNvPr id="25637" name="Rectangle 19"/>
                <p:cNvSpPr>
                  <a:spLocks noChangeArrowheads="1"/>
                </p:cNvSpPr>
                <p:nvPr/>
              </p:nvSpPr>
              <p:spPr bwMode="auto">
                <a:xfrm>
                  <a:off x="0" y="346"/>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Times New Roman" pitchFamily="18" charset="0"/>
                    </a:rPr>
                    <a:t>mask</a:t>
                  </a:r>
                  <a:endParaRPr lang="en-US" altLang="zh-CN" sz="2000">
                    <a:latin typeface="Times New Roman" pitchFamily="18" charset="0"/>
                  </a:endParaRPr>
                </a:p>
              </p:txBody>
            </p:sp>
            <p:sp>
              <p:nvSpPr>
                <p:cNvPr id="25638" name="Rectangle 20"/>
                <p:cNvSpPr>
                  <a:spLocks noChangeArrowheads="1"/>
                </p:cNvSpPr>
                <p:nvPr/>
              </p:nvSpPr>
              <p:spPr bwMode="auto">
                <a:xfrm>
                  <a:off x="0" y="346"/>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6" name="Group 21"/>
              <p:cNvGrpSpPr>
                <a:grpSpLocks/>
              </p:cNvGrpSpPr>
              <p:nvPr/>
            </p:nvGrpSpPr>
            <p:grpSpPr bwMode="auto">
              <a:xfrm>
                <a:off x="965" y="346"/>
                <a:ext cx="2452" cy="173"/>
                <a:chOff x="965" y="346"/>
                <a:chExt cx="2452" cy="173"/>
              </a:xfrm>
            </p:grpSpPr>
            <p:sp>
              <p:nvSpPr>
                <p:cNvPr id="25635" name="Rectangle 22"/>
                <p:cNvSpPr>
                  <a:spLocks noChangeArrowheads="1"/>
                </p:cNvSpPr>
                <p:nvPr/>
              </p:nvSpPr>
              <p:spPr bwMode="auto">
                <a:xfrm>
                  <a:off x="965" y="346"/>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subnet mask</a:t>
                  </a:r>
                  <a:endParaRPr lang="en-US" altLang="zh-CN" sz="2000">
                    <a:latin typeface="Times New Roman" pitchFamily="18" charset="0"/>
                  </a:endParaRPr>
                </a:p>
              </p:txBody>
            </p:sp>
            <p:sp>
              <p:nvSpPr>
                <p:cNvPr id="25636" name="Rectangle 23"/>
                <p:cNvSpPr>
                  <a:spLocks noChangeArrowheads="1"/>
                </p:cNvSpPr>
                <p:nvPr/>
              </p:nvSpPr>
              <p:spPr bwMode="auto">
                <a:xfrm>
                  <a:off x="965" y="346"/>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7" name="Group 24"/>
              <p:cNvGrpSpPr>
                <a:grpSpLocks/>
              </p:cNvGrpSpPr>
              <p:nvPr/>
            </p:nvGrpSpPr>
            <p:grpSpPr bwMode="auto">
              <a:xfrm>
                <a:off x="0" y="519"/>
                <a:ext cx="965" cy="173"/>
                <a:chOff x="0" y="519"/>
                <a:chExt cx="965" cy="173"/>
              </a:xfrm>
            </p:grpSpPr>
            <p:sp>
              <p:nvSpPr>
                <p:cNvPr id="25633" name="Rectangle 25"/>
                <p:cNvSpPr>
                  <a:spLocks noChangeArrowheads="1"/>
                </p:cNvSpPr>
                <p:nvPr/>
              </p:nvSpPr>
              <p:spPr bwMode="auto">
                <a:xfrm>
                  <a:off x="0" y="519"/>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Times New Roman" pitchFamily="18" charset="0"/>
                    </a:rPr>
                    <a:t>address</a:t>
                  </a:r>
                  <a:endParaRPr lang="en-US" altLang="zh-CN" sz="2000">
                    <a:latin typeface="Times New Roman" pitchFamily="18" charset="0"/>
                  </a:endParaRPr>
                </a:p>
              </p:txBody>
            </p:sp>
            <p:sp>
              <p:nvSpPr>
                <p:cNvPr id="25634" name="Rectangle 26"/>
                <p:cNvSpPr>
                  <a:spLocks noChangeArrowheads="1"/>
                </p:cNvSpPr>
                <p:nvPr/>
              </p:nvSpPr>
              <p:spPr bwMode="auto">
                <a:xfrm>
                  <a:off x="0" y="519"/>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8" name="Group 27"/>
              <p:cNvGrpSpPr>
                <a:grpSpLocks/>
              </p:cNvGrpSpPr>
              <p:nvPr/>
            </p:nvGrpSpPr>
            <p:grpSpPr bwMode="auto">
              <a:xfrm>
                <a:off x="965" y="519"/>
                <a:ext cx="2452" cy="173"/>
                <a:chOff x="965" y="519"/>
                <a:chExt cx="2452" cy="173"/>
              </a:xfrm>
            </p:grpSpPr>
            <p:sp>
              <p:nvSpPr>
                <p:cNvPr id="25631" name="Rectangle 28"/>
                <p:cNvSpPr>
                  <a:spLocks noChangeArrowheads="1"/>
                </p:cNvSpPr>
                <p:nvPr/>
              </p:nvSpPr>
              <p:spPr bwMode="auto">
                <a:xfrm>
                  <a:off x="965" y="519"/>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IP address of the next-hop router</a:t>
                  </a:r>
                  <a:endParaRPr lang="en-US" altLang="zh-CN" sz="2000">
                    <a:latin typeface="Times New Roman" pitchFamily="18" charset="0"/>
                  </a:endParaRPr>
                </a:p>
              </p:txBody>
            </p:sp>
            <p:sp>
              <p:nvSpPr>
                <p:cNvPr id="25632" name="Rectangle 29"/>
                <p:cNvSpPr>
                  <a:spLocks noChangeArrowheads="1"/>
                </p:cNvSpPr>
                <p:nvPr/>
              </p:nvSpPr>
              <p:spPr bwMode="auto">
                <a:xfrm>
                  <a:off x="965" y="519"/>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19" name="Group 30"/>
              <p:cNvGrpSpPr>
                <a:grpSpLocks/>
              </p:cNvGrpSpPr>
              <p:nvPr/>
            </p:nvGrpSpPr>
            <p:grpSpPr bwMode="auto">
              <a:xfrm>
                <a:off x="0" y="692"/>
                <a:ext cx="965" cy="173"/>
                <a:chOff x="0" y="692"/>
                <a:chExt cx="965" cy="173"/>
              </a:xfrm>
            </p:grpSpPr>
            <p:sp>
              <p:nvSpPr>
                <p:cNvPr id="25629" name="Rectangle 31"/>
                <p:cNvSpPr>
                  <a:spLocks noChangeArrowheads="1"/>
                </p:cNvSpPr>
                <p:nvPr/>
              </p:nvSpPr>
              <p:spPr bwMode="auto">
                <a:xfrm>
                  <a:off x="0" y="692"/>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Times New Roman" pitchFamily="18" charset="0"/>
                    </a:rPr>
                    <a:t>interface</a:t>
                  </a:r>
                  <a:endParaRPr lang="en-US" altLang="zh-CN" sz="2000">
                    <a:latin typeface="Times New Roman" pitchFamily="18" charset="0"/>
                  </a:endParaRPr>
                </a:p>
              </p:txBody>
            </p:sp>
            <p:sp>
              <p:nvSpPr>
                <p:cNvPr id="25630" name="Rectangle 32"/>
                <p:cNvSpPr>
                  <a:spLocks noChangeArrowheads="1"/>
                </p:cNvSpPr>
                <p:nvPr/>
              </p:nvSpPr>
              <p:spPr bwMode="auto">
                <a:xfrm>
                  <a:off x="0" y="692"/>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20" name="Group 33"/>
              <p:cNvGrpSpPr>
                <a:grpSpLocks/>
              </p:cNvGrpSpPr>
              <p:nvPr/>
            </p:nvGrpSpPr>
            <p:grpSpPr bwMode="auto">
              <a:xfrm>
                <a:off x="965" y="692"/>
                <a:ext cx="2452" cy="173"/>
                <a:chOff x="965" y="692"/>
                <a:chExt cx="2452" cy="173"/>
              </a:xfrm>
            </p:grpSpPr>
            <p:sp>
              <p:nvSpPr>
                <p:cNvPr id="25627" name="Rectangle 34"/>
                <p:cNvSpPr>
                  <a:spLocks noChangeArrowheads="1"/>
                </p:cNvSpPr>
                <p:nvPr/>
              </p:nvSpPr>
              <p:spPr bwMode="auto">
                <a:xfrm>
                  <a:off x="965" y="692"/>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the interface to use to get to the destination network</a:t>
                  </a:r>
                  <a:endParaRPr lang="en-US" altLang="zh-CN" sz="2000">
                    <a:latin typeface="Times New Roman" pitchFamily="18" charset="0"/>
                  </a:endParaRPr>
                </a:p>
              </p:txBody>
            </p:sp>
            <p:sp>
              <p:nvSpPr>
                <p:cNvPr id="25628" name="Rectangle 35"/>
                <p:cNvSpPr>
                  <a:spLocks noChangeArrowheads="1"/>
                </p:cNvSpPr>
                <p:nvPr/>
              </p:nvSpPr>
              <p:spPr bwMode="auto">
                <a:xfrm>
                  <a:off x="965" y="692"/>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21" name="Group 36"/>
              <p:cNvGrpSpPr>
                <a:grpSpLocks/>
              </p:cNvGrpSpPr>
              <p:nvPr/>
            </p:nvGrpSpPr>
            <p:grpSpPr bwMode="auto">
              <a:xfrm>
                <a:off x="0" y="865"/>
                <a:ext cx="965" cy="173"/>
                <a:chOff x="0" y="865"/>
                <a:chExt cx="965" cy="173"/>
              </a:xfrm>
            </p:grpSpPr>
            <p:sp>
              <p:nvSpPr>
                <p:cNvPr id="25625" name="Rectangle 37"/>
                <p:cNvSpPr>
                  <a:spLocks noChangeArrowheads="1"/>
                </p:cNvSpPr>
                <p:nvPr/>
              </p:nvSpPr>
              <p:spPr bwMode="auto">
                <a:xfrm>
                  <a:off x="0" y="865"/>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a:solidFill>
                        <a:srgbClr val="000000"/>
                      </a:solidFill>
                      <a:latin typeface="Times New Roman" pitchFamily="18" charset="0"/>
                    </a:rPr>
                    <a:t>distance</a:t>
                  </a:r>
                  <a:endParaRPr lang="en-US" altLang="zh-CN" sz="2000">
                    <a:latin typeface="Times New Roman" pitchFamily="18" charset="0"/>
                  </a:endParaRPr>
                </a:p>
              </p:txBody>
            </p:sp>
            <p:sp>
              <p:nvSpPr>
                <p:cNvPr id="25626" name="Rectangle 38"/>
                <p:cNvSpPr>
                  <a:spLocks noChangeArrowheads="1"/>
                </p:cNvSpPr>
                <p:nvPr/>
              </p:nvSpPr>
              <p:spPr bwMode="auto">
                <a:xfrm>
                  <a:off x="0" y="865"/>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622" name="Group 39"/>
              <p:cNvGrpSpPr>
                <a:grpSpLocks/>
              </p:cNvGrpSpPr>
              <p:nvPr/>
            </p:nvGrpSpPr>
            <p:grpSpPr bwMode="auto">
              <a:xfrm>
                <a:off x="965" y="865"/>
                <a:ext cx="2452" cy="173"/>
                <a:chOff x="965" y="865"/>
                <a:chExt cx="2452" cy="173"/>
              </a:xfrm>
            </p:grpSpPr>
            <p:sp>
              <p:nvSpPr>
                <p:cNvPr id="25623" name="Rectangle 40"/>
                <p:cNvSpPr>
                  <a:spLocks noChangeArrowheads="1"/>
                </p:cNvSpPr>
                <p:nvPr/>
              </p:nvSpPr>
              <p:spPr bwMode="auto">
                <a:xfrm>
                  <a:off x="965" y="865"/>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administrative distance</a:t>
                  </a:r>
                  <a:endParaRPr lang="en-US" altLang="zh-CN" sz="2000">
                    <a:latin typeface="Times New Roman" pitchFamily="18" charset="0"/>
                  </a:endParaRPr>
                </a:p>
              </p:txBody>
            </p:sp>
            <p:sp>
              <p:nvSpPr>
                <p:cNvPr id="25624" name="Rectangle 41"/>
                <p:cNvSpPr>
                  <a:spLocks noChangeArrowheads="1"/>
                </p:cNvSpPr>
                <p:nvPr/>
              </p:nvSpPr>
              <p:spPr bwMode="auto">
                <a:xfrm>
                  <a:off x="965" y="865"/>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5610" name="Rectangle 42"/>
            <p:cNvSpPr>
              <a:spLocks noChangeArrowheads="1"/>
            </p:cNvSpPr>
            <p:nvPr/>
          </p:nvSpPr>
          <p:spPr bwMode="auto">
            <a:xfrm>
              <a:off x="-3" y="-3"/>
              <a:ext cx="3423" cy="104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604" name="Rectangle 43"/>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5605" name="Rectangle 44"/>
          <p:cNvSpPr>
            <a:spLocks noChangeArrowheads="1"/>
          </p:cNvSpPr>
          <p:nvPr/>
        </p:nvSpPr>
        <p:spPr bwMode="auto">
          <a:xfrm>
            <a:off x="3165475" y="-1546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5606" name="Rectangle 45"/>
          <p:cNvSpPr>
            <a:spLocks noChangeArrowheads="1"/>
          </p:cNvSpPr>
          <p:nvPr/>
        </p:nvSpPr>
        <p:spPr bwMode="auto">
          <a:xfrm>
            <a:off x="6019800" y="1989138"/>
            <a:ext cx="3124200"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400" b="1">
                <a:solidFill>
                  <a:srgbClr val="000000"/>
                </a:solidFill>
                <a:latin typeface="Times New Roman" pitchFamily="18" charset="0"/>
              </a:rPr>
              <a:t>A static route allows manual configuration of the routing table. </a:t>
            </a:r>
          </a:p>
        </p:txBody>
      </p:sp>
      <p:pic>
        <p:nvPicPr>
          <p:cNvPr id="25607"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73238"/>
            <a:ext cx="57610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47"/>
          <p:cNvSpPr>
            <a:spLocks noChangeArrowheads="1"/>
          </p:cNvSpPr>
          <p:nvPr/>
        </p:nvSpPr>
        <p:spPr bwMode="auto">
          <a:xfrm>
            <a:off x="539750" y="765175"/>
            <a:ext cx="6121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tx2"/>
                </a:solidFill>
                <a:latin typeface="Tahoma" pitchFamily="34" charset="0"/>
              </a:rPr>
              <a:t>Static Route Configuration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z="3400" smtClean="0"/>
              <a:t>Administrative Distance</a:t>
            </a:r>
          </a:p>
        </p:txBody>
      </p:sp>
      <p:sp>
        <p:nvSpPr>
          <p:cNvPr id="26627" name="Rectangle 3"/>
          <p:cNvSpPr>
            <a:spLocks noGrp="1" noChangeArrowheads="1"/>
          </p:cNvSpPr>
          <p:nvPr>
            <p:ph type="body" idx="1"/>
          </p:nvPr>
        </p:nvSpPr>
        <p:spPr>
          <a:xfrm>
            <a:off x="539750" y="1844675"/>
            <a:ext cx="8321675" cy="4114800"/>
          </a:xfrm>
          <a:noFill/>
        </p:spPr>
        <p:txBody>
          <a:bodyPr/>
          <a:lstStyle/>
          <a:p>
            <a:pPr eaLnBrk="1" hangingPunct="1">
              <a:lnSpc>
                <a:spcPct val="110000"/>
              </a:lnSpc>
              <a:spcBef>
                <a:spcPct val="0"/>
              </a:spcBef>
            </a:pPr>
            <a:r>
              <a:rPr lang="en-US" altLang="zh-CN" sz="2600" smtClean="0">
                <a:solidFill>
                  <a:srgbClr val="000000"/>
                </a:solidFill>
              </a:rPr>
              <a:t>The </a:t>
            </a:r>
            <a:r>
              <a:rPr lang="en-US" altLang="zh-CN" sz="2600" i="1" u="sng" smtClean="0">
                <a:solidFill>
                  <a:srgbClr val="0070C0"/>
                </a:solidFill>
              </a:rPr>
              <a:t>administrative distance</a:t>
            </a:r>
            <a:r>
              <a:rPr lang="en-US" altLang="zh-CN" sz="2600" smtClean="0">
                <a:solidFill>
                  <a:srgbClr val="0070C0"/>
                </a:solidFill>
              </a:rPr>
              <a:t> </a:t>
            </a:r>
            <a:r>
              <a:rPr lang="en-US" altLang="zh-CN" sz="2600" smtClean="0">
                <a:solidFill>
                  <a:srgbClr val="000000"/>
                </a:solidFill>
              </a:rPr>
              <a:t>is a rating of the trustworthiness of a routing information source,</a:t>
            </a:r>
            <a:r>
              <a:rPr lang="en-US" altLang="zh-CN" sz="2600" smtClean="0">
                <a:solidFill>
                  <a:srgbClr val="000000"/>
                </a:solidFill>
                <a:latin typeface="Times New Roman" pitchFamily="18" charset="0"/>
              </a:rPr>
              <a:t> </a:t>
            </a:r>
            <a:r>
              <a:rPr lang="en-US" altLang="zh-CN" sz="2600" smtClean="0">
                <a:solidFill>
                  <a:srgbClr val="000000"/>
                </a:solidFill>
              </a:rPr>
              <a:t> expressed as a numeric value from 0 to 255. </a:t>
            </a:r>
          </a:p>
          <a:p>
            <a:pPr eaLnBrk="1" hangingPunct="1">
              <a:lnSpc>
                <a:spcPct val="110000"/>
              </a:lnSpc>
              <a:spcBef>
                <a:spcPct val="0"/>
              </a:spcBef>
            </a:pPr>
            <a:r>
              <a:rPr lang="en-US" altLang="zh-CN" sz="2600" smtClean="0">
                <a:solidFill>
                  <a:srgbClr val="000000"/>
                </a:solidFill>
              </a:rPr>
              <a:t>The higher the number, the lower the trustworthiness rating. </a:t>
            </a:r>
          </a:p>
          <a:p>
            <a:pPr eaLnBrk="1" hangingPunct="1">
              <a:lnSpc>
                <a:spcPct val="110000"/>
              </a:lnSpc>
              <a:spcBef>
                <a:spcPct val="0"/>
              </a:spcBef>
            </a:pPr>
            <a:r>
              <a:rPr lang="en-US" altLang="zh-CN" sz="2600" smtClean="0">
                <a:solidFill>
                  <a:srgbClr val="000000"/>
                </a:solidFill>
              </a:rPr>
              <a:t>So the administrative distance of static routes is often low.(1 is the default) </a:t>
            </a:r>
          </a:p>
          <a:p>
            <a:pPr>
              <a:lnSpc>
                <a:spcPct val="110000"/>
              </a:lnSpc>
              <a:spcBef>
                <a:spcPct val="0"/>
              </a:spcBef>
            </a:pPr>
            <a:endParaRPr lang="en-US" altLang="zh-CN" sz="26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3165475" y="3017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aphicFrame>
        <p:nvGraphicFramePr>
          <p:cNvPr id="5122" name="Object 3"/>
          <p:cNvGraphicFramePr>
            <a:graphicFrameLocks noChangeAspect="1"/>
          </p:cNvGraphicFramePr>
          <p:nvPr/>
        </p:nvGraphicFramePr>
        <p:xfrm>
          <a:off x="539750" y="1916113"/>
          <a:ext cx="5761038" cy="4014787"/>
        </p:xfrm>
        <a:graphic>
          <a:graphicData uri="http://schemas.openxmlformats.org/presentationml/2006/ole">
            <mc:AlternateContent xmlns:mc="http://schemas.openxmlformats.org/markup-compatibility/2006">
              <mc:Choice xmlns:v="urn:schemas-microsoft-com:vml" Requires="v">
                <p:oleObj spid="_x0000_s5135" name="位图图像" r:id="rId4" imgW="8869013" imgH="5238095" progId="Paint.Picture">
                  <p:embed/>
                </p:oleObj>
              </mc:Choice>
              <mc:Fallback>
                <p:oleObj name="位图图像" r:id="rId4" imgW="8869013" imgH="5238095"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916113"/>
                        <a:ext cx="5761038" cy="401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Rectangle 4"/>
          <p:cNvSpPr>
            <a:spLocks noChangeArrowheads="1"/>
          </p:cNvSpPr>
          <p:nvPr/>
        </p:nvSpPr>
        <p:spPr bwMode="auto">
          <a:xfrm>
            <a:off x="6443663" y="2492375"/>
            <a:ext cx="2700337"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400">
                <a:latin typeface="Times New Roman" pitchFamily="18" charset="0"/>
              </a:rPr>
              <a:t>Dynamic routing protocols can also redirect traffic (or loadshare) between different paths in a network</a:t>
            </a:r>
          </a:p>
          <a:p>
            <a:r>
              <a:rPr lang="en-US" altLang="zh-CN" sz="1200">
                <a:latin typeface="Times New Roman" pitchFamily="18" charset="0"/>
              </a:rPr>
              <a:t>. </a:t>
            </a:r>
            <a:endParaRPr lang="en-US" altLang="zh-CN" sz="1100">
              <a:latin typeface="Times New Roman" pitchFamily="18" charset="0"/>
            </a:endParaRPr>
          </a:p>
          <a:p>
            <a:pPr eaLnBrk="0" hangingPunct="0"/>
            <a:endParaRPr lang="en-US" altLang="zh-CN" sz="2400">
              <a:latin typeface="Times New Roman" pitchFamily="18" charset="0"/>
            </a:endParaRPr>
          </a:p>
        </p:txBody>
      </p:sp>
      <p:sp>
        <p:nvSpPr>
          <p:cNvPr id="5125" name="Rectangle 5"/>
          <p:cNvSpPr>
            <a:spLocks noGrp="1" noChangeArrowheads="1"/>
          </p:cNvSpPr>
          <p:nvPr>
            <p:ph type="title" idx="4294967295"/>
          </p:nvPr>
        </p:nvSpPr>
        <p:spPr/>
        <p:txBody>
          <a:bodyPr/>
          <a:lstStyle/>
          <a:p>
            <a:pPr eaLnBrk="1" hangingPunct="1"/>
            <a:r>
              <a:rPr lang="en-US" altLang="zh-CN" smtClean="0"/>
              <a:t>Dynamic Routing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04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59436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7652" name="Rectangle 4"/>
          <p:cNvSpPr>
            <a:spLocks noChangeArrowheads="1"/>
          </p:cNvSpPr>
          <p:nvPr/>
        </p:nvSpPr>
        <p:spPr bwMode="auto">
          <a:xfrm>
            <a:off x="152400" y="0"/>
            <a:ext cx="3276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endParaRPr lang="zh-CN" altLang="zh-CN" sz="2400">
              <a:latin typeface="Times New Roman" pitchFamily="18" charset="0"/>
            </a:endParaRPr>
          </a:p>
        </p:txBody>
      </p:sp>
      <p:sp>
        <p:nvSpPr>
          <p:cNvPr id="27653" name="Rectangle 5"/>
          <p:cNvSpPr>
            <a:spLocks noChangeArrowheads="1"/>
          </p:cNvSpPr>
          <p:nvPr/>
        </p:nvSpPr>
        <p:spPr bwMode="auto">
          <a:xfrm>
            <a:off x="3165475" y="-1181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7654" name="Rectangle 6"/>
          <p:cNvSpPr>
            <a:spLocks noChangeArrowheads="1"/>
          </p:cNvSpPr>
          <p:nvPr/>
        </p:nvSpPr>
        <p:spPr bwMode="auto">
          <a:xfrm>
            <a:off x="5724525" y="1773238"/>
            <a:ext cx="3419475" cy="4319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chemeClr val="accent2"/>
              </a:buClr>
              <a:buSzPct val="90000"/>
              <a:buFont typeface="Wingdings" pitchFamily="2" charset="2"/>
              <a:buChar char="n"/>
            </a:pPr>
            <a:r>
              <a:rPr lang="en-US" altLang="zh-CN" sz="2400">
                <a:solidFill>
                  <a:srgbClr val="000000"/>
                </a:solidFill>
                <a:latin typeface="Times New Roman" pitchFamily="18" charset="0"/>
              </a:rPr>
              <a:t> Dynamic routing relies on a routing protocol to </a:t>
            </a:r>
            <a:r>
              <a:rPr lang="en-US" altLang="zh-CN" sz="2400">
                <a:solidFill>
                  <a:schemeClr val="tx2"/>
                </a:solidFill>
                <a:latin typeface="Times New Roman" pitchFamily="18" charset="0"/>
              </a:rPr>
              <a:t>share knowledge among routers</a:t>
            </a:r>
            <a:r>
              <a:rPr lang="en-US" altLang="zh-CN" sz="2400">
                <a:solidFill>
                  <a:srgbClr val="000000"/>
                </a:solidFill>
                <a:latin typeface="Times New Roman" pitchFamily="18" charset="0"/>
              </a:rPr>
              <a:t>. </a:t>
            </a:r>
          </a:p>
          <a:p>
            <a:pPr>
              <a:buClr>
                <a:schemeClr val="accent2"/>
              </a:buClr>
              <a:buSzPct val="90000"/>
              <a:buFont typeface="Wingdings" pitchFamily="2" charset="2"/>
              <a:buChar char="n"/>
            </a:pPr>
            <a:r>
              <a:rPr lang="en-US" altLang="zh-CN" sz="2400">
                <a:solidFill>
                  <a:srgbClr val="000000"/>
                </a:solidFill>
                <a:latin typeface="Times New Roman" pitchFamily="18" charset="0"/>
              </a:rPr>
              <a:t> The dynamic routing depends on two basic router functions: </a:t>
            </a:r>
          </a:p>
          <a:p>
            <a:pPr lvl="1" eaLnBrk="0" hangingPunct="0">
              <a:buClr>
                <a:schemeClr val="hlink"/>
              </a:buClr>
              <a:buSzPct val="80000"/>
              <a:buFont typeface="Wingdings" pitchFamily="2" charset="2"/>
              <a:buChar char="n"/>
            </a:pPr>
            <a:r>
              <a:rPr lang="en-US" altLang="zh-CN" sz="2400">
                <a:solidFill>
                  <a:srgbClr val="000000"/>
                </a:solidFill>
                <a:latin typeface="Times New Roman" pitchFamily="18" charset="0"/>
              </a:rPr>
              <a:t> maintenance of a routing table </a:t>
            </a:r>
          </a:p>
          <a:p>
            <a:pPr lvl="1" eaLnBrk="0" hangingPunct="0">
              <a:buClr>
                <a:schemeClr val="hlink"/>
              </a:buClr>
              <a:buSzPct val="80000"/>
              <a:buFont typeface="Wingdings" pitchFamily="2" charset="2"/>
              <a:buChar char="n"/>
            </a:pPr>
            <a:r>
              <a:rPr lang="en-US" altLang="zh-CN" sz="2400">
                <a:solidFill>
                  <a:srgbClr val="000000"/>
                </a:solidFill>
                <a:latin typeface="Times New Roman" pitchFamily="18" charset="0"/>
              </a:rPr>
              <a:t> distribution of knowledge to other routers </a:t>
            </a:r>
          </a:p>
          <a:p>
            <a:pPr eaLnBrk="0" hangingPunct="0">
              <a:buClr>
                <a:schemeClr val="accent2"/>
              </a:buClr>
              <a:buSzPct val="90000"/>
              <a:buFont typeface="Wingdings" pitchFamily="2" charset="2"/>
              <a:buChar char="n"/>
            </a:pPr>
            <a:endParaRPr lang="en-US" altLang="zh-CN" sz="2400">
              <a:latin typeface="Times New Roman" pitchFamily="18" charset="0"/>
            </a:endParaRPr>
          </a:p>
        </p:txBody>
      </p:sp>
      <p:sp>
        <p:nvSpPr>
          <p:cNvPr id="27655" name="Rectangle 7"/>
          <p:cNvSpPr>
            <a:spLocks noChangeArrowheads="1"/>
          </p:cNvSpPr>
          <p:nvPr/>
        </p:nvSpPr>
        <p:spPr bwMode="auto">
          <a:xfrm>
            <a:off x="611188" y="765175"/>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rgbClr val="000000"/>
                </a:solidFill>
              </a:rPr>
              <a:t>Dynamic routing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aphicFrame>
        <p:nvGraphicFramePr>
          <p:cNvPr id="6146" name="Object 3"/>
          <p:cNvGraphicFramePr>
            <a:graphicFrameLocks noChangeAspect="1"/>
          </p:cNvGraphicFramePr>
          <p:nvPr/>
        </p:nvGraphicFramePr>
        <p:xfrm>
          <a:off x="1295400" y="1905000"/>
          <a:ext cx="6013450" cy="4249738"/>
        </p:xfrm>
        <a:graphic>
          <a:graphicData uri="http://schemas.openxmlformats.org/presentationml/2006/ole">
            <mc:AlternateContent xmlns:mc="http://schemas.openxmlformats.org/markup-compatibility/2006">
              <mc:Choice xmlns:v="urn:schemas-microsoft-com:vml" Requires="v">
                <p:oleObj spid="_x0000_s6158" name="位图图像" r:id="rId4" imgW="6523810" imgH="4610744" progId="Paint.Picture">
                  <p:embed/>
                </p:oleObj>
              </mc:Choice>
              <mc:Fallback>
                <p:oleObj name="位图图像" r:id="rId4" imgW="6523810" imgH="4610744"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905000"/>
                        <a:ext cx="601345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Rectangle 4"/>
          <p:cNvSpPr>
            <a:spLocks noGrp="1" noChangeArrowheads="1"/>
          </p:cNvSpPr>
          <p:nvPr>
            <p:ph type="title" idx="4294967295"/>
          </p:nvPr>
        </p:nvSpPr>
        <p:spPr/>
        <p:txBody>
          <a:bodyPr/>
          <a:lstStyle/>
          <a:p>
            <a:pPr eaLnBrk="1" hangingPunct="1"/>
            <a:r>
              <a:rPr lang="en-US" altLang="zh-CN" smtClean="0"/>
              <a:t>Time to Convergence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3165475" y="-633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aphicFrame>
        <p:nvGraphicFramePr>
          <p:cNvPr id="7170" name="Object 3"/>
          <p:cNvGraphicFramePr>
            <a:graphicFrameLocks noChangeAspect="1"/>
          </p:cNvGraphicFramePr>
          <p:nvPr/>
        </p:nvGraphicFramePr>
        <p:xfrm>
          <a:off x="1116013" y="1844675"/>
          <a:ext cx="6840537" cy="4149725"/>
        </p:xfrm>
        <a:graphic>
          <a:graphicData uri="http://schemas.openxmlformats.org/presentationml/2006/ole">
            <mc:AlternateContent xmlns:mc="http://schemas.openxmlformats.org/markup-compatibility/2006">
              <mc:Choice xmlns:v="urn:schemas-microsoft-com:vml" Requires="v">
                <p:oleObj spid="_x0000_s7182" name="位图图像" r:id="rId4" imgW="8257143" imgH="5009524" progId="Paint.Picture">
                  <p:embed/>
                </p:oleObj>
              </mc:Choice>
              <mc:Fallback>
                <p:oleObj name="位图图像" r:id="rId4" imgW="8257143" imgH="5009524"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6840537"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Rectangle 4"/>
          <p:cNvSpPr>
            <a:spLocks noGrp="1" noChangeArrowheads="1"/>
          </p:cNvSpPr>
          <p:nvPr>
            <p:ph type="title" idx="4294967295"/>
          </p:nvPr>
        </p:nvSpPr>
        <p:spPr/>
        <p:txBody>
          <a:bodyPr/>
          <a:lstStyle/>
          <a:p>
            <a:pPr eaLnBrk="1" hangingPunct="1"/>
            <a:r>
              <a:rPr lang="en-US" altLang="zh-CN" sz="3000" smtClean="0"/>
              <a:t>Classification of Routing Protocols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04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700213"/>
            <a:ext cx="56515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8676" name="Rectangle 4"/>
          <p:cNvSpPr>
            <a:spLocks noChangeArrowheads="1"/>
          </p:cNvSpPr>
          <p:nvPr/>
        </p:nvSpPr>
        <p:spPr bwMode="auto">
          <a:xfrm>
            <a:off x="250825" y="1484313"/>
            <a:ext cx="3384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Clr>
                <a:schemeClr val="accent2"/>
              </a:buClr>
              <a:buSzPct val="75000"/>
              <a:buFont typeface="Wingdings" pitchFamily="2" charset="2"/>
              <a:buChar char="n"/>
            </a:pPr>
            <a:r>
              <a:rPr lang="en-US" altLang="zh-CN" sz="2400">
                <a:solidFill>
                  <a:srgbClr val="000000"/>
                </a:solidFill>
                <a:latin typeface="Times New Roman" pitchFamily="18" charset="0"/>
              </a:rPr>
              <a:t> </a:t>
            </a:r>
            <a:r>
              <a:rPr lang="en-US" altLang="zh-CN" sz="2400">
                <a:latin typeface="Times New Roman" pitchFamily="18" charset="0"/>
              </a:rPr>
              <a:t>Distance-vector algorithms do not allow a router to know the exact topology of an internetwork</a:t>
            </a:r>
          </a:p>
          <a:p>
            <a:pPr>
              <a:buClr>
                <a:schemeClr val="accent2"/>
              </a:buClr>
              <a:buSzPct val="75000"/>
              <a:buFont typeface="Wingdings" pitchFamily="2" charset="2"/>
              <a:buChar char="n"/>
            </a:pPr>
            <a:r>
              <a:rPr lang="en-US" altLang="zh-CN" sz="2400">
                <a:latin typeface="Times New Roman" pitchFamily="18" charset="0"/>
              </a:rPr>
              <a:t> Distance-vector-based routing algorithms (also known as </a:t>
            </a:r>
            <a:r>
              <a:rPr lang="en-US" altLang="zh-CN" sz="2400" b="1" i="1" u="sng">
                <a:solidFill>
                  <a:schemeClr val="folHlink"/>
                </a:solidFill>
                <a:latin typeface="Times New Roman" pitchFamily="18" charset="0"/>
              </a:rPr>
              <a:t>Bellman-Ford algorithms</a:t>
            </a:r>
            <a:r>
              <a:rPr lang="en-US" altLang="zh-CN" sz="2400">
                <a:latin typeface="Times New Roman" pitchFamily="18" charset="0"/>
              </a:rPr>
              <a:t>) pass periodic copies of a routing table from router to router. </a:t>
            </a:r>
          </a:p>
        </p:txBody>
      </p:sp>
      <p:sp>
        <p:nvSpPr>
          <p:cNvPr id="28677" name="Rectangle 5"/>
          <p:cNvSpPr>
            <a:spLocks noChangeArrowheads="1"/>
          </p:cNvSpPr>
          <p:nvPr/>
        </p:nvSpPr>
        <p:spPr bwMode="auto">
          <a:xfrm>
            <a:off x="3165475" y="644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8678" name="Rectangle 6"/>
          <p:cNvSpPr>
            <a:spLocks noChangeArrowheads="1"/>
          </p:cNvSpPr>
          <p:nvPr/>
        </p:nvSpPr>
        <p:spPr bwMode="auto">
          <a:xfrm>
            <a:off x="5562600" y="228600"/>
            <a:ext cx="3352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a:solidFill>
                <a:srgbClr val="000000"/>
              </a:solidFill>
              <a:latin typeface="Times New Roman" pitchFamily="18" charset="0"/>
            </a:endParaRPr>
          </a:p>
          <a:p>
            <a:pPr eaLnBrk="0" hangingPunct="0"/>
            <a:endParaRPr lang="en-US" altLang="zh-CN" sz="2000">
              <a:latin typeface="Times New Roman" pitchFamily="18" charset="0"/>
            </a:endParaRPr>
          </a:p>
        </p:txBody>
      </p:sp>
      <p:sp>
        <p:nvSpPr>
          <p:cNvPr id="28679" name="Rectangle 7"/>
          <p:cNvSpPr>
            <a:spLocks noGrp="1" noChangeArrowheads="1"/>
          </p:cNvSpPr>
          <p:nvPr>
            <p:ph type="title" idx="4294967295"/>
          </p:nvPr>
        </p:nvSpPr>
        <p:spPr/>
        <p:txBody>
          <a:bodyPr/>
          <a:lstStyle/>
          <a:p>
            <a:pPr eaLnBrk="1" hangingPunct="1"/>
            <a:r>
              <a:rPr lang="en-US" altLang="zh-CN" sz="3400" smtClean="0"/>
              <a:t>Distance-Vector Protocol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4_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89154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ChangeArrowheads="1"/>
          </p:cNvSpPr>
          <p:nvPr/>
        </p:nvSpPr>
        <p:spPr bwMode="auto">
          <a:xfrm>
            <a:off x="3165475" y="2105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165475" y="-45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0723" name="Rectangle 3"/>
          <p:cNvSpPr>
            <a:spLocks noChangeArrowheads="1"/>
          </p:cNvSpPr>
          <p:nvPr/>
        </p:nvSpPr>
        <p:spPr bwMode="auto">
          <a:xfrm>
            <a:off x="228600" y="0"/>
            <a:ext cx="32639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nSpc>
                <a:spcPct val="90000"/>
              </a:lnSpc>
              <a:buClr>
                <a:schemeClr val="accent2"/>
              </a:buClr>
              <a:buSzPct val="90000"/>
              <a:buFont typeface="Wingdings" pitchFamily="2" charset="2"/>
              <a:buChar char="n"/>
            </a:pPr>
            <a:r>
              <a:rPr lang="en-US" altLang="zh-CN" sz="2400">
                <a:solidFill>
                  <a:srgbClr val="000000"/>
                </a:solidFill>
                <a:latin typeface="Times New Roman" pitchFamily="18" charset="0"/>
              </a:rPr>
              <a:t>The invalid updates of Network 1 will continue to loop until some other process stops the looping.</a:t>
            </a:r>
          </a:p>
          <a:p>
            <a:pPr>
              <a:lnSpc>
                <a:spcPct val="90000"/>
              </a:lnSpc>
              <a:buClr>
                <a:schemeClr val="accent2"/>
              </a:buClr>
              <a:buSzPct val="90000"/>
              <a:buFont typeface="Wingdings" pitchFamily="2" charset="2"/>
              <a:buChar char="n"/>
            </a:pPr>
            <a:endParaRPr lang="en-US" altLang="zh-CN" sz="2400">
              <a:solidFill>
                <a:srgbClr val="000000"/>
              </a:solidFill>
              <a:latin typeface="Times New Roman" pitchFamily="18" charset="0"/>
            </a:endParaRPr>
          </a:p>
          <a:p>
            <a:pPr>
              <a:lnSpc>
                <a:spcPct val="90000"/>
              </a:lnSpc>
              <a:buClr>
                <a:schemeClr val="accent2"/>
              </a:buClr>
              <a:buSzPct val="90000"/>
              <a:buFont typeface="Wingdings" pitchFamily="2" charset="2"/>
              <a:buChar char="n"/>
            </a:pPr>
            <a:r>
              <a:rPr lang="en-US" altLang="zh-CN" sz="2400">
                <a:solidFill>
                  <a:srgbClr val="000000"/>
                </a:solidFill>
                <a:latin typeface="Times New Roman" pitchFamily="18" charset="0"/>
              </a:rPr>
              <a:t> This condition, called </a:t>
            </a:r>
            <a:r>
              <a:rPr lang="en-US" altLang="zh-CN" sz="2400" b="1" i="1" u="sng">
                <a:solidFill>
                  <a:schemeClr val="hlink"/>
                </a:solidFill>
                <a:latin typeface="Times New Roman" pitchFamily="18" charset="0"/>
              </a:rPr>
              <a:t>count to infinity</a:t>
            </a:r>
            <a:r>
              <a:rPr lang="en-US" altLang="zh-CN" sz="2400">
                <a:solidFill>
                  <a:srgbClr val="000000"/>
                </a:solidFill>
                <a:latin typeface="Times New Roman" pitchFamily="18" charset="0"/>
              </a:rPr>
              <a:t>, loops packets continuously around the network in spite of the fundamental fact that the destination network, Network 1, is down. </a:t>
            </a:r>
          </a:p>
          <a:p>
            <a:pPr>
              <a:lnSpc>
                <a:spcPct val="90000"/>
              </a:lnSpc>
              <a:buClr>
                <a:schemeClr val="accent2"/>
              </a:buClr>
              <a:buSzPct val="90000"/>
              <a:buFont typeface="Wingdings" pitchFamily="2" charset="2"/>
              <a:buChar char="n"/>
            </a:pPr>
            <a:endParaRPr lang="en-US" altLang="zh-CN" sz="2400">
              <a:solidFill>
                <a:srgbClr val="000000"/>
              </a:solidFill>
              <a:latin typeface="Times New Roman" pitchFamily="18" charset="0"/>
            </a:endParaRPr>
          </a:p>
          <a:p>
            <a:pPr>
              <a:lnSpc>
                <a:spcPct val="90000"/>
              </a:lnSpc>
              <a:buClr>
                <a:schemeClr val="accent2"/>
              </a:buClr>
              <a:buSzPct val="90000"/>
              <a:buFont typeface="Wingdings" pitchFamily="2" charset="2"/>
              <a:buChar char="n"/>
            </a:pPr>
            <a:r>
              <a:rPr lang="en-US" altLang="zh-CN" sz="2400">
                <a:solidFill>
                  <a:srgbClr val="000000"/>
                </a:solidFill>
                <a:latin typeface="Times New Roman" pitchFamily="18" charset="0"/>
              </a:rPr>
              <a:t>While the routers are counting to infinity, the invalid information allows a routing loop to exist. </a:t>
            </a:r>
          </a:p>
          <a:p>
            <a:pPr>
              <a:lnSpc>
                <a:spcPct val="90000"/>
              </a:lnSpc>
              <a:buClr>
                <a:schemeClr val="accent2"/>
              </a:buClr>
              <a:buSzPct val="90000"/>
              <a:buFont typeface="Wingdings" pitchFamily="2" charset="2"/>
              <a:buChar char="n"/>
            </a:pPr>
            <a:endParaRPr lang="en-US" altLang="zh-CN" sz="2400">
              <a:solidFill>
                <a:srgbClr val="000000"/>
              </a:solidFill>
              <a:latin typeface="Times New Roman" pitchFamily="18" charset="0"/>
            </a:endParaRPr>
          </a:p>
        </p:txBody>
      </p:sp>
      <p:pic>
        <p:nvPicPr>
          <p:cNvPr id="30724" name="Picture 4" descr="04_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53975"/>
            <a:ext cx="56515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Router Basics</a:t>
            </a:r>
          </a:p>
        </p:txBody>
      </p:sp>
      <p:pic>
        <p:nvPicPr>
          <p:cNvPr id="12291" name="Picture 6" descr="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349500"/>
            <a:ext cx="424815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4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6840538"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1748" name="Rectangle 6"/>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sz="3800">
                <a:solidFill>
                  <a:schemeClr val="tx2"/>
                </a:solidFill>
              </a:rPr>
              <a:t>Solution: Defining a Maximum</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l="3751" t="32504" r="45006" b="21252"/>
          <a:stretch>
            <a:fillRect/>
          </a:stretch>
        </p:blipFill>
        <p:spPr bwMode="auto">
          <a:xfrm>
            <a:off x="468313" y="3875088"/>
            <a:ext cx="806450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p:cNvSpPr>
            <a:spLocks noGrp="1" noChangeArrowheads="1"/>
          </p:cNvSpPr>
          <p:nvPr>
            <p:ph type="title"/>
          </p:nvPr>
        </p:nvSpPr>
        <p:spPr/>
        <p:txBody>
          <a:bodyPr/>
          <a:lstStyle/>
          <a:p>
            <a:pPr eaLnBrk="1" hangingPunct="1"/>
            <a:r>
              <a:rPr lang="en-US" altLang="zh-CN" smtClean="0"/>
              <a:t>Solution: Route Poisoning</a:t>
            </a:r>
          </a:p>
        </p:txBody>
      </p:sp>
      <p:sp>
        <p:nvSpPr>
          <p:cNvPr id="32772" name="Rectangle 4"/>
          <p:cNvSpPr>
            <a:spLocks noGrp="1" noChangeArrowheads="1"/>
          </p:cNvSpPr>
          <p:nvPr>
            <p:ph type="body" idx="1"/>
          </p:nvPr>
        </p:nvSpPr>
        <p:spPr>
          <a:xfrm>
            <a:off x="304800" y="1905000"/>
            <a:ext cx="8424863" cy="1655763"/>
          </a:xfrm>
        </p:spPr>
        <p:txBody>
          <a:bodyPr/>
          <a:lstStyle/>
          <a:p>
            <a:pPr lvl="1" eaLnBrk="1" fontAlgn="t" hangingPunct="1">
              <a:lnSpc>
                <a:spcPct val="90000"/>
              </a:lnSpc>
              <a:buClr>
                <a:srgbClr val="CC0000"/>
              </a:buClr>
              <a:buSzPct val="120000"/>
              <a:buFont typeface="Wingdings" pitchFamily="2" charset="2"/>
              <a:buChar char="§"/>
            </a:pPr>
            <a:r>
              <a:rPr lang="en-US" altLang="zh-CN" sz="2000" dirty="0" smtClean="0"/>
              <a:t>When Network 5 goes down, Router E initiates route poisoning by making a table entry for Network 5 as 16, or unreachable. </a:t>
            </a:r>
          </a:p>
          <a:p>
            <a:pPr lvl="1" eaLnBrk="1" fontAlgn="t" hangingPunct="1">
              <a:lnSpc>
                <a:spcPct val="90000"/>
              </a:lnSpc>
              <a:buClr>
                <a:srgbClr val="CC0000"/>
              </a:buClr>
              <a:buSzPct val="120000"/>
              <a:buFont typeface="Wingdings" pitchFamily="2" charset="2"/>
              <a:buChar char="§"/>
            </a:pPr>
            <a:r>
              <a:rPr lang="en-US" altLang="zh-CN" sz="2000" dirty="0" smtClean="0"/>
              <a:t>When Router C receives a route poisoning from Router E, it sends an update, called a poison reverse, back to Router E. This makes sure all routers on the segment have received the poisoned route information.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04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81175"/>
            <a:ext cx="74168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p:cNvSpPr>
            <a:spLocks noChangeArrowheads="1"/>
          </p:cNvSpPr>
          <p:nvPr/>
        </p:nvSpPr>
        <p:spPr bwMode="auto">
          <a:xfrm>
            <a:off x="3165475" y="155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3796" name="Rectangle 5"/>
          <p:cNvSpPr>
            <a:spLocks noChangeArrowheads="1"/>
          </p:cNvSpPr>
          <p:nvPr/>
        </p:nvSpPr>
        <p:spPr bwMode="auto">
          <a:xfrm>
            <a:off x="3165475" y="2652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3797" name="Rectangle 7"/>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sz="3800">
                <a:solidFill>
                  <a:schemeClr val="tx2"/>
                </a:solidFill>
              </a:rPr>
              <a:t>Solution: Split Horizon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04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69135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p:cNvSpPr>
            <a:spLocks noChangeArrowheads="1"/>
          </p:cNvSpPr>
          <p:nvPr/>
        </p:nvSpPr>
        <p:spPr bwMode="auto">
          <a:xfrm>
            <a:off x="3165475" y="2470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4820" name="Rectangle 5"/>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sz="3800" dirty="0">
                <a:solidFill>
                  <a:schemeClr val="tx2"/>
                </a:solidFill>
              </a:rPr>
              <a:t>Solution: Hold-Down Timers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altLang="zh-CN" smtClean="0"/>
              <a:t>Prevent Sending Route update  </a:t>
            </a:r>
          </a:p>
        </p:txBody>
      </p:sp>
      <p:sp>
        <p:nvSpPr>
          <p:cNvPr id="35843" name="Rectangle 3"/>
          <p:cNvSpPr>
            <a:spLocks noChangeArrowheads="1"/>
          </p:cNvSpPr>
          <p:nvPr/>
        </p:nvSpPr>
        <p:spPr bwMode="auto">
          <a:xfrm>
            <a:off x="381000" y="1844675"/>
            <a:ext cx="87630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fontAlgn="t">
              <a:lnSpc>
                <a:spcPct val="120000"/>
              </a:lnSpc>
              <a:spcBef>
                <a:spcPct val="50000"/>
              </a:spcBef>
              <a:buClr>
                <a:srgbClr val="CC0000"/>
              </a:buClr>
              <a:buSzPct val="120000"/>
              <a:buFont typeface="Wingdings" pitchFamily="2" charset="2"/>
              <a:buChar char="§"/>
            </a:pPr>
            <a:r>
              <a:rPr lang="en-US" altLang="zh-CN" sz="2800" dirty="0">
                <a:latin typeface="Tahoma" pitchFamily="34" charset="0"/>
              </a:rPr>
              <a:t> To prevent an interface from sending out any route update </a:t>
            </a:r>
            <a:r>
              <a:rPr lang="en-US" altLang="zh-CN" sz="2800" dirty="0" err="1">
                <a:latin typeface="Tahoma" pitchFamily="34" charset="0"/>
              </a:rPr>
              <a:t>information,use</a:t>
            </a:r>
            <a:r>
              <a:rPr lang="en-US" altLang="zh-CN" sz="2800" dirty="0">
                <a:latin typeface="Tahoma" pitchFamily="34" charset="0"/>
              </a:rPr>
              <a:t> the command:</a:t>
            </a:r>
          </a:p>
          <a:p>
            <a:pPr lvl="2" fontAlgn="t">
              <a:lnSpc>
                <a:spcPct val="120000"/>
              </a:lnSpc>
              <a:spcBef>
                <a:spcPct val="50000"/>
              </a:spcBef>
              <a:buClr>
                <a:srgbClr val="CC0000"/>
              </a:buClr>
              <a:buSzPct val="120000"/>
              <a:buFont typeface="Wingdings" pitchFamily="2" charset="2"/>
              <a:buChar char="§"/>
            </a:pPr>
            <a:r>
              <a:rPr lang="en-US" altLang="zh-CN" sz="2800" dirty="0">
                <a:latin typeface="Tahoma" pitchFamily="34" charset="0"/>
              </a:rPr>
              <a:t> Router(</a:t>
            </a:r>
            <a:r>
              <a:rPr lang="en-US" altLang="zh-CN" sz="2800" dirty="0" err="1">
                <a:latin typeface="Tahoma" pitchFamily="34" charset="0"/>
              </a:rPr>
              <a:t>config</a:t>
            </a:r>
            <a:r>
              <a:rPr lang="en-US" altLang="zh-CN" sz="2800" dirty="0">
                <a:latin typeface="Tahoma" pitchFamily="34" charset="0"/>
              </a:rPr>
              <a:t>-router)#Passive-interface f0/0 </a:t>
            </a:r>
          </a:p>
          <a:p>
            <a:pPr lvl="1" fontAlgn="t">
              <a:lnSpc>
                <a:spcPct val="120000"/>
              </a:lnSpc>
              <a:spcBef>
                <a:spcPct val="50000"/>
              </a:spcBef>
              <a:buClr>
                <a:srgbClr val="CC0000"/>
              </a:buClr>
              <a:buSzPct val="120000"/>
              <a:buFont typeface="Wingdings" pitchFamily="2" charset="2"/>
              <a:buChar char="§"/>
            </a:pPr>
            <a:r>
              <a:rPr lang="en-US" altLang="zh-CN" sz="2800" dirty="0">
                <a:latin typeface="Tahoma" pitchFamily="34" charset="0"/>
              </a:rPr>
              <a:t> It is valid only when using distance-vector routing protocols, because link-state routing protocols do not get the topology information directly from the routing table of its neighbors </a:t>
            </a:r>
          </a:p>
        </p:txBody>
      </p:sp>
    </p:spTree>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6867" name="Rectangle 3"/>
          <p:cNvSpPr>
            <a:spLocks noChangeArrowheads="1"/>
          </p:cNvSpPr>
          <p:nvPr/>
        </p:nvSpPr>
        <p:spPr bwMode="auto">
          <a:xfrm>
            <a:off x="3165475" y="-136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6868" name="Rectangle 4"/>
          <p:cNvSpPr>
            <a:spLocks noChangeArrowheads="1"/>
          </p:cNvSpPr>
          <p:nvPr/>
        </p:nvSpPr>
        <p:spPr bwMode="auto">
          <a:xfrm>
            <a:off x="611188" y="1700213"/>
            <a:ext cx="815340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fontAlgn="t">
              <a:lnSpc>
                <a:spcPct val="120000"/>
              </a:lnSpc>
              <a:spcBef>
                <a:spcPct val="50000"/>
              </a:spcBef>
              <a:buClr>
                <a:srgbClr val="CC0000"/>
              </a:buClr>
              <a:buSzPct val="120000"/>
              <a:buFont typeface="Wingdings" pitchFamily="2" charset="2"/>
              <a:buChar char="§"/>
            </a:pPr>
            <a:r>
              <a:rPr lang="en-US" altLang="zh-CN" sz="2800">
                <a:latin typeface="Tahoma" pitchFamily="34" charset="0"/>
              </a:rPr>
              <a:t> </a:t>
            </a:r>
            <a:r>
              <a:rPr lang="en-US" altLang="zh-CN" sz="2400">
                <a:latin typeface="Tahoma" pitchFamily="34" charset="0"/>
              </a:rPr>
              <a:t>Link-state based routing algorithms also known as SPF (shortest path first) algorithms, maintain a complex database of topology information. </a:t>
            </a:r>
          </a:p>
          <a:p>
            <a:pPr fontAlgn="t">
              <a:lnSpc>
                <a:spcPct val="60000"/>
              </a:lnSpc>
              <a:spcBef>
                <a:spcPct val="50000"/>
              </a:spcBef>
              <a:buClr>
                <a:srgbClr val="CC0000"/>
              </a:buClr>
              <a:buSzPct val="120000"/>
              <a:buFont typeface="Wingdings" pitchFamily="2" charset="2"/>
              <a:buChar char="§"/>
            </a:pPr>
            <a:r>
              <a:rPr lang="en-US" altLang="zh-CN" sz="2400">
                <a:latin typeface="Tahoma" pitchFamily="34" charset="0"/>
              </a:rPr>
              <a:t> Link-state routing uses:</a:t>
            </a:r>
          </a:p>
          <a:p>
            <a:pPr lvl="1" fontAlgn="t">
              <a:lnSpc>
                <a:spcPct val="60000"/>
              </a:lnSpc>
              <a:spcBef>
                <a:spcPct val="50000"/>
              </a:spcBef>
              <a:buClr>
                <a:srgbClr val="CC0000"/>
              </a:buClr>
              <a:buSzPct val="120000"/>
              <a:buFont typeface="Wingdings" pitchFamily="2" charset="2"/>
              <a:buChar char="§"/>
            </a:pPr>
            <a:r>
              <a:rPr lang="en-US" altLang="zh-CN" sz="2400">
                <a:latin typeface="Tahoma" pitchFamily="34" charset="0"/>
              </a:rPr>
              <a:t>  link-state advertisements(LSAs)</a:t>
            </a:r>
          </a:p>
          <a:p>
            <a:pPr lvl="1" fontAlgn="t">
              <a:lnSpc>
                <a:spcPct val="60000"/>
              </a:lnSpc>
              <a:spcBef>
                <a:spcPct val="50000"/>
              </a:spcBef>
              <a:buClr>
                <a:srgbClr val="CC0000"/>
              </a:buClr>
              <a:buSzPct val="120000"/>
              <a:buFont typeface="Wingdings" pitchFamily="2" charset="2"/>
              <a:buChar char="§"/>
            </a:pPr>
            <a:r>
              <a:rPr lang="en-US" altLang="zh-CN" sz="2400">
                <a:latin typeface="Tahoma" pitchFamily="34" charset="0"/>
              </a:rPr>
              <a:t>  a topological database </a:t>
            </a:r>
          </a:p>
          <a:p>
            <a:pPr lvl="1" fontAlgn="t">
              <a:lnSpc>
                <a:spcPct val="60000"/>
              </a:lnSpc>
              <a:spcBef>
                <a:spcPct val="50000"/>
              </a:spcBef>
              <a:buClr>
                <a:srgbClr val="CC0000"/>
              </a:buClr>
              <a:buSzPct val="120000"/>
              <a:buFont typeface="Wingdings" pitchFamily="2" charset="2"/>
              <a:buChar char="§"/>
            </a:pPr>
            <a:r>
              <a:rPr lang="en-US" altLang="zh-CN" sz="2400">
                <a:latin typeface="Tahoma" pitchFamily="34" charset="0"/>
              </a:rPr>
              <a:t>  the SPF algorithm, and the resulting SPF tree </a:t>
            </a:r>
          </a:p>
          <a:p>
            <a:pPr lvl="1" fontAlgn="t">
              <a:lnSpc>
                <a:spcPct val="60000"/>
              </a:lnSpc>
              <a:spcBef>
                <a:spcPct val="50000"/>
              </a:spcBef>
              <a:buClr>
                <a:srgbClr val="CC0000"/>
              </a:buClr>
              <a:buSzPct val="120000"/>
              <a:buFont typeface="Wingdings" pitchFamily="2" charset="2"/>
              <a:buChar char="§"/>
            </a:pPr>
            <a:r>
              <a:rPr lang="en-US" altLang="zh-CN" sz="2400">
                <a:latin typeface="Tahoma" pitchFamily="34" charset="0"/>
              </a:rPr>
              <a:t>  a routing table of paths and ports to each network </a:t>
            </a:r>
          </a:p>
          <a:p>
            <a:pPr fontAlgn="t">
              <a:lnSpc>
                <a:spcPct val="90000"/>
              </a:lnSpc>
              <a:spcBef>
                <a:spcPct val="50000"/>
              </a:spcBef>
              <a:buClr>
                <a:srgbClr val="CC0000"/>
              </a:buClr>
              <a:buSzPct val="120000"/>
              <a:buFont typeface="Wingdings" pitchFamily="2" charset="2"/>
              <a:buChar char="§"/>
            </a:pPr>
            <a:r>
              <a:rPr lang="en-US" altLang="zh-CN" sz="2400">
                <a:latin typeface="Tahoma" pitchFamily="34" charset="0"/>
              </a:rPr>
              <a:t>RFC 1583 contains a description of OSPF link-state concepts and operations.</a:t>
            </a:r>
          </a:p>
        </p:txBody>
      </p:sp>
      <p:sp>
        <p:nvSpPr>
          <p:cNvPr id="36869" name="Rectangle 5"/>
          <p:cNvSpPr>
            <a:spLocks noGrp="1" noChangeArrowheads="1"/>
          </p:cNvSpPr>
          <p:nvPr>
            <p:ph type="title" idx="4294967295"/>
          </p:nvPr>
        </p:nvSpPr>
        <p:spPr/>
        <p:txBody>
          <a:bodyPr/>
          <a:lstStyle/>
          <a:p>
            <a:pPr eaLnBrk="1" hangingPunct="1"/>
            <a:r>
              <a:rPr lang="en-US" altLang="zh-CN" smtClean="0"/>
              <a:t>Link-state</a:t>
            </a:r>
            <a:r>
              <a:rPr lang="en-US" altLang="zh-CN" smtClean="0">
                <a:solidFill>
                  <a:srgbClr val="000000"/>
                </a:solidFill>
                <a:latin typeface="Times New Roman" pitchFamily="18" charset="0"/>
              </a:rPr>
              <a:t>  </a:t>
            </a:r>
            <a:r>
              <a:rPr lang="en-US" altLang="zh-CN" smtClean="0"/>
              <a:t>Protocol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04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0"/>
            <a:ext cx="5791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3165475" y="-6475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7892" name="Rectangle 4"/>
          <p:cNvSpPr>
            <a:spLocks noChangeArrowheads="1"/>
          </p:cNvSpPr>
          <p:nvPr/>
        </p:nvSpPr>
        <p:spPr bwMode="auto">
          <a:xfrm>
            <a:off x="0" y="0"/>
            <a:ext cx="3429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vl="1" eaLnBrk="0" hangingPunct="0">
              <a:buFontTx/>
              <a:buAutoNum type="arabicPeriod"/>
            </a:pPr>
            <a:r>
              <a:rPr lang="en-US" altLang="zh-CN" sz="2000">
                <a:solidFill>
                  <a:srgbClr val="000000"/>
                </a:solidFill>
                <a:latin typeface="Times New Roman" pitchFamily="18" charset="0"/>
              </a:rPr>
              <a:t> Routers </a:t>
            </a:r>
            <a:r>
              <a:rPr lang="en-US" altLang="zh-CN" sz="2000" b="1" i="1" u="sng">
                <a:solidFill>
                  <a:schemeClr val="accent2"/>
                </a:solidFill>
                <a:latin typeface="Times New Roman" pitchFamily="18" charset="0"/>
              </a:rPr>
              <a:t>exchange LSAs</a:t>
            </a:r>
            <a:r>
              <a:rPr lang="en-US" altLang="zh-CN" sz="2000">
                <a:solidFill>
                  <a:srgbClr val="000000"/>
                </a:solidFill>
                <a:latin typeface="Times New Roman" pitchFamily="18" charset="0"/>
              </a:rPr>
              <a:t> with each other. Each router begins with directly connected networks</a:t>
            </a:r>
          </a:p>
          <a:p>
            <a:pPr lvl="1" eaLnBrk="0" hangingPunct="0">
              <a:buFontTx/>
              <a:buAutoNum type="arabicPeriod"/>
            </a:pPr>
            <a:endParaRPr lang="en-US" altLang="zh-CN" sz="2000">
              <a:solidFill>
                <a:srgbClr val="000000"/>
              </a:solidFill>
              <a:latin typeface="Times New Roman" pitchFamily="18" charset="0"/>
            </a:endParaRPr>
          </a:p>
          <a:p>
            <a:pPr lvl="1" eaLnBrk="0" hangingPunct="0">
              <a:buFontTx/>
              <a:buAutoNum type="arabicPeriod"/>
            </a:pPr>
            <a:r>
              <a:rPr lang="en-US" altLang="zh-CN" sz="2000">
                <a:solidFill>
                  <a:srgbClr val="000000"/>
                </a:solidFill>
                <a:latin typeface="Times New Roman" pitchFamily="18" charset="0"/>
              </a:rPr>
              <a:t> Each router in parallel with the others </a:t>
            </a:r>
            <a:r>
              <a:rPr lang="en-US" altLang="zh-CN" sz="2000" b="1" i="1" u="sng">
                <a:solidFill>
                  <a:schemeClr val="accent2"/>
                </a:solidFill>
                <a:latin typeface="Times New Roman" pitchFamily="18" charset="0"/>
              </a:rPr>
              <a:t>constructs a topological database</a:t>
            </a:r>
            <a:r>
              <a:rPr lang="en-US" altLang="zh-CN" sz="2000">
                <a:solidFill>
                  <a:srgbClr val="000000"/>
                </a:solidFill>
                <a:latin typeface="Times New Roman" pitchFamily="18" charset="0"/>
              </a:rPr>
              <a:t> consisting of all the LSAs from the internetwork. </a:t>
            </a:r>
          </a:p>
          <a:p>
            <a:pPr lvl="1" eaLnBrk="0" hangingPunct="0">
              <a:buFontTx/>
              <a:buAutoNum type="arabicPeriod"/>
            </a:pPr>
            <a:endParaRPr lang="en-US" altLang="zh-CN" sz="2000">
              <a:solidFill>
                <a:srgbClr val="000000"/>
              </a:solidFill>
              <a:latin typeface="Times New Roman" pitchFamily="18" charset="0"/>
            </a:endParaRPr>
          </a:p>
          <a:p>
            <a:pPr lvl="1" eaLnBrk="0" hangingPunct="0">
              <a:buFontTx/>
              <a:buAutoNum type="arabicPeriod"/>
            </a:pPr>
            <a:r>
              <a:rPr lang="en-US" altLang="zh-CN" sz="2000" u="sng">
                <a:solidFill>
                  <a:schemeClr val="tx2"/>
                </a:solidFill>
                <a:latin typeface="Times New Roman" pitchFamily="18" charset="0"/>
              </a:rPr>
              <a:t> </a:t>
            </a:r>
            <a:r>
              <a:rPr lang="en-US" altLang="zh-CN" sz="2000" b="1" i="1" u="sng">
                <a:solidFill>
                  <a:schemeClr val="accent2"/>
                </a:solidFill>
                <a:latin typeface="Times New Roman" pitchFamily="18" charset="0"/>
              </a:rPr>
              <a:t>The SPF algorithm computes network reachability</a:t>
            </a:r>
            <a:r>
              <a:rPr lang="en-US" altLang="zh-CN" sz="2000">
                <a:solidFill>
                  <a:srgbClr val="000000"/>
                </a:solidFill>
                <a:latin typeface="Times New Roman" pitchFamily="18" charset="0"/>
              </a:rPr>
              <a:t>. The router constructs this logical topology as a tree, with itself as root, consisting of all possible paths to each network in the link-state protocol internetwork. It then sorts these paths shortest path first (SPF). </a:t>
            </a:r>
            <a:endParaRPr lang="en-US" altLang="zh-CN" sz="2000">
              <a:latin typeface="Times New Roman" pitchFamily="18" charset="0"/>
            </a:endParaRPr>
          </a:p>
        </p:txBody>
      </p:sp>
      <p:sp>
        <p:nvSpPr>
          <p:cNvPr id="37893" name="Rectangle 5"/>
          <p:cNvSpPr>
            <a:spLocks noChangeArrowheads="1"/>
          </p:cNvSpPr>
          <p:nvPr/>
        </p:nvSpPr>
        <p:spPr bwMode="auto">
          <a:xfrm>
            <a:off x="3429000" y="5229225"/>
            <a:ext cx="5715000" cy="16287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eaLnBrk="0" hangingPunct="0"/>
            <a:r>
              <a:rPr lang="en-US" altLang="zh-CN" sz="2000">
                <a:solidFill>
                  <a:srgbClr val="000000"/>
                </a:solidFill>
                <a:latin typeface="Times New Roman" pitchFamily="18" charset="0"/>
              </a:rPr>
              <a:t>4. </a:t>
            </a:r>
            <a:r>
              <a:rPr lang="en-US" altLang="zh-CN" sz="2000" b="1" i="1" u="sng">
                <a:solidFill>
                  <a:schemeClr val="accent2"/>
                </a:solidFill>
                <a:latin typeface="Times New Roman" pitchFamily="18" charset="0"/>
              </a:rPr>
              <a:t>The router lists its best paths, and the ports to these destination networks, in the routing table</a:t>
            </a:r>
            <a:r>
              <a:rPr lang="en-US" altLang="zh-CN" sz="2000">
                <a:solidFill>
                  <a:srgbClr val="000000"/>
                </a:solidFill>
                <a:latin typeface="Times New Roman" pitchFamily="18" charset="0"/>
              </a:rPr>
              <a:t>. It also maintains other databases of topology elements and status details.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3165475" y="2927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8915" name="Rectangle 4"/>
          <p:cNvSpPr>
            <a:spLocks noChangeArrowheads="1"/>
          </p:cNvSpPr>
          <p:nvPr/>
        </p:nvSpPr>
        <p:spPr bwMode="auto">
          <a:xfrm>
            <a:off x="3165475" y="2652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8916" name="Rectangle 5"/>
          <p:cNvSpPr>
            <a:spLocks noChangeArrowheads="1"/>
          </p:cNvSpPr>
          <p:nvPr/>
        </p:nvSpPr>
        <p:spPr bwMode="auto">
          <a:xfrm>
            <a:off x="503238" y="1700213"/>
            <a:ext cx="8640762"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chemeClr val="accent2"/>
              </a:buClr>
              <a:buSzPct val="115000"/>
              <a:buFont typeface="Wingdings" pitchFamily="2" charset="2"/>
              <a:buChar char="§"/>
            </a:pPr>
            <a:r>
              <a:rPr lang="en-US" altLang="zh-CN" sz="2400" b="1">
                <a:solidFill>
                  <a:srgbClr val="000000"/>
                </a:solidFill>
                <a:latin typeface="Times New Roman" pitchFamily="18" charset="0"/>
              </a:rPr>
              <a:t> There are two link-state concerns:</a:t>
            </a:r>
          </a:p>
          <a:p>
            <a:pPr lvl="1">
              <a:buClr>
                <a:schemeClr val="accent2"/>
              </a:buClr>
              <a:buSzPct val="115000"/>
              <a:buFont typeface="Wingdings" pitchFamily="2" charset="2"/>
              <a:buChar char="§"/>
            </a:pPr>
            <a:r>
              <a:rPr lang="en-US" altLang="zh-CN" sz="2400" b="1">
                <a:solidFill>
                  <a:srgbClr val="000000"/>
                </a:solidFill>
                <a:latin typeface="Times New Roman" pitchFamily="18" charset="0"/>
              </a:rPr>
              <a:t> Processing and memory requirements</a:t>
            </a:r>
            <a:endParaRPr lang="en-US" altLang="zh-CN" sz="2400">
              <a:solidFill>
                <a:srgbClr val="000000"/>
              </a:solidFill>
              <a:latin typeface="Times New Roman" pitchFamily="18" charset="0"/>
            </a:endParaRPr>
          </a:p>
          <a:p>
            <a:pPr lvl="2">
              <a:buClr>
                <a:schemeClr val="hlink"/>
              </a:buClr>
              <a:buSzPct val="115000"/>
              <a:buFont typeface="Wingdings" pitchFamily="2" charset="2"/>
              <a:buChar char="§"/>
            </a:pPr>
            <a:r>
              <a:rPr lang="en-US" altLang="zh-CN" sz="2400">
                <a:solidFill>
                  <a:srgbClr val="000000"/>
                </a:solidFill>
                <a:latin typeface="Times New Roman" pitchFamily="18" charset="0"/>
              </a:rPr>
              <a:t> Running link-state routing protocols in most situations requires that routers use more memory and perform more processing than distance-vector routing protocols.  </a:t>
            </a:r>
          </a:p>
          <a:p>
            <a:pPr lvl="1">
              <a:buClr>
                <a:schemeClr val="accent2"/>
              </a:buClr>
              <a:buSzPct val="115000"/>
              <a:buFont typeface="Wingdings" pitchFamily="2" charset="2"/>
              <a:buChar char="§"/>
            </a:pPr>
            <a:r>
              <a:rPr lang="en-US" altLang="zh-CN" sz="2400" b="1">
                <a:solidFill>
                  <a:srgbClr val="000000"/>
                </a:solidFill>
                <a:latin typeface="Times New Roman" pitchFamily="18" charset="0"/>
              </a:rPr>
              <a:t>Bandwidth requirements</a:t>
            </a:r>
            <a:endParaRPr lang="en-US" altLang="zh-CN" sz="2400">
              <a:solidFill>
                <a:srgbClr val="000000"/>
              </a:solidFill>
              <a:latin typeface="Times New Roman" pitchFamily="18" charset="0"/>
            </a:endParaRPr>
          </a:p>
          <a:p>
            <a:pPr lvl="2">
              <a:buClr>
                <a:schemeClr val="hlink"/>
              </a:buClr>
              <a:buSzPct val="115000"/>
              <a:buFont typeface="Wingdings" pitchFamily="2" charset="2"/>
              <a:buChar char="§"/>
            </a:pPr>
            <a:r>
              <a:rPr lang="en-US" altLang="zh-CN" sz="2400">
                <a:solidFill>
                  <a:srgbClr val="000000"/>
                </a:solidFill>
                <a:latin typeface="Times New Roman" pitchFamily="18" charset="0"/>
              </a:rPr>
              <a:t> During Initial link-state packet flooding, all routers using link-state routing protocols send LSA packets to all other routers. This action floods the internetwork as routers make their demand for bandwidth, and temporarily reduce the bandwidth available for routed traffic that carries user data. </a:t>
            </a:r>
          </a:p>
          <a:p>
            <a:pPr lvl="1">
              <a:buClr>
                <a:schemeClr val="tx2"/>
              </a:buClr>
              <a:buSzPct val="115000"/>
              <a:buFont typeface="Wingdings" pitchFamily="2" charset="2"/>
              <a:buChar char="§"/>
            </a:pPr>
            <a:endParaRPr lang="en-US" altLang="zh-CN" sz="2400">
              <a:solidFill>
                <a:srgbClr val="000000"/>
              </a:solidFill>
              <a:latin typeface="Times New Roman" pitchFamily="18" charset="0"/>
            </a:endParaRPr>
          </a:p>
          <a:p>
            <a:pPr eaLnBrk="0" hangingPunct="0">
              <a:buClr>
                <a:schemeClr val="tx2"/>
              </a:buClr>
              <a:buSzPct val="115000"/>
              <a:buFont typeface="Wingdings" pitchFamily="2" charset="2"/>
              <a:buChar char="§"/>
            </a:pPr>
            <a:endParaRPr lang="en-US" altLang="zh-CN" sz="2400">
              <a:latin typeface="Times New Roman" pitchFamily="18" charset="0"/>
            </a:endParaRPr>
          </a:p>
        </p:txBody>
      </p:sp>
      <p:sp>
        <p:nvSpPr>
          <p:cNvPr id="38917" name="Rectangle 6"/>
          <p:cNvSpPr>
            <a:spLocks noChangeArrowheads="1"/>
          </p:cNvSpPr>
          <p:nvPr/>
        </p:nvSpPr>
        <p:spPr bwMode="auto">
          <a:xfrm>
            <a:off x="3165475" y="2105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8918" name="Rectangle 8"/>
          <p:cNvSpPr>
            <a:spLocks noChangeArrowheads="1"/>
          </p:cNvSpPr>
          <p:nvPr/>
        </p:nvSpPr>
        <p:spPr bwMode="auto">
          <a:xfrm>
            <a:off x="684213" y="836613"/>
            <a:ext cx="59039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000000"/>
                </a:solidFill>
              </a:rPr>
              <a:t>Link-state Concerns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04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00213"/>
            <a:ext cx="55562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39940" name="Rectangle 4"/>
          <p:cNvSpPr>
            <a:spLocks noChangeArrowheads="1"/>
          </p:cNvSpPr>
          <p:nvPr/>
        </p:nvSpPr>
        <p:spPr bwMode="auto">
          <a:xfrm>
            <a:off x="5724525" y="1557338"/>
            <a:ext cx="3419475"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buClr>
                <a:schemeClr val="accent2"/>
              </a:buClr>
              <a:buFont typeface="Wingdings" pitchFamily="2" charset="2"/>
              <a:buChar char="§"/>
            </a:pPr>
            <a:r>
              <a:rPr lang="en-US" altLang="zh-CN" sz="2400" b="1">
                <a:latin typeface="Times New Roman" pitchFamily="18" charset="0"/>
              </a:rPr>
              <a:t> Link-state routing must</a:t>
            </a:r>
            <a:r>
              <a:rPr lang="en-US" altLang="zh-CN" sz="2400" b="1">
                <a:solidFill>
                  <a:srgbClr val="FF0000"/>
                </a:solidFill>
                <a:latin typeface="Times New Roman" pitchFamily="18" charset="0"/>
              </a:rPr>
              <a:t> </a:t>
            </a:r>
            <a:r>
              <a:rPr lang="en-US" altLang="zh-CN" sz="2400" b="1" u="sng">
                <a:solidFill>
                  <a:schemeClr val="tx2"/>
                </a:solidFill>
                <a:latin typeface="Times New Roman" pitchFamily="18" charset="0"/>
              </a:rPr>
              <a:t>make sure that all routers get all necessary LSA packets.</a:t>
            </a:r>
          </a:p>
          <a:p>
            <a:pPr>
              <a:lnSpc>
                <a:spcPct val="150000"/>
              </a:lnSpc>
              <a:buClr>
                <a:schemeClr val="accent2"/>
              </a:buClr>
              <a:buFont typeface="Wingdings" pitchFamily="2" charset="2"/>
              <a:buChar char="§"/>
            </a:pPr>
            <a:r>
              <a:rPr lang="en-US" altLang="zh-CN" sz="2400" b="1">
                <a:solidFill>
                  <a:srgbClr val="FF0000"/>
                </a:solidFill>
                <a:latin typeface="Times New Roman" pitchFamily="18" charset="0"/>
              </a:rPr>
              <a:t> </a:t>
            </a:r>
            <a:r>
              <a:rPr lang="en-US" altLang="zh-CN" sz="2400" b="1">
                <a:latin typeface="Times New Roman" pitchFamily="18" charset="0"/>
              </a:rPr>
              <a:t>Routers with different sets of LSAs calculate routes based on different topological data. </a:t>
            </a:r>
          </a:p>
          <a:p>
            <a:pPr eaLnBrk="0" hangingPunct="0">
              <a:lnSpc>
                <a:spcPct val="150000"/>
              </a:lnSpc>
            </a:pPr>
            <a:endParaRPr lang="en-US" altLang="zh-CN" sz="2400" b="1">
              <a:latin typeface="Times New Roman" pitchFamily="18" charset="0"/>
            </a:endParaRPr>
          </a:p>
        </p:txBody>
      </p:sp>
      <p:sp>
        <p:nvSpPr>
          <p:cNvPr id="39941" name="Rectangle 5"/>
          <p:cNvSpPr>
            <a:spLocks noChangeArrowheads="1"/>
          </p:cNvSpPr>
          <p:nvPr/>
        </p:nvSpPr>
        <p:spPr bwMode="auto">
          <a:xfrm>
            <a:off x="611188" y="908050"/>
            <a:ext cx="7273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000000"/>
                </a:solidFill>
              </a:rPr>
              <a:t>Problem: Link-state Updates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060575"/>
            <a:ext cx="6192838"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4"/>
          <p:cNvSpPr>
            <a:spLocks noChangeArrowheads="1"/>
          </p:cNvSpPr>
          <p:nvPr/>
        </p:nvSpPr>
        <p:spPr bwMode="auto">
          <a:xfrm>
            <a:off x="323850" y="476250"/>
            <a:ext cx="7343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000000"/>
                </a:solidFill>
              </a:rPr>
              <a:t>Comparing: Link-state and Distance-Vector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95450" y="2138363"/>
            <a:ext cx="5441950" cy="3633787"/>
            <a:chOff x="1068" y="1347"/>
            <a:chExt cx="3428" cy="2289"/>
          </a:xfrm>
        </p:grpSpPr>
        <p:sp>
          <p:nvSpPr>
            <p:cNvPr id="13337" name="AutoShape 3"/>
            <p:cNvSpPr>
              <a:spLocks noChangeArrowheads="1"/>
            </p:cNvSpPr>
            <p:nvPr/>
          </p:nvSpPr>
          <p:spPr bwMode="auto">
            <a:xfrm>
              <a:off x="1068" y="1347"/>
              <a:ext cx="3428" cy="2289"/>
            </a:xfrm>
            <a:prstGeom prst="can">
              <a:avLst>
                <a:gd name="adj" fmla="val 49542"/>
              </a:avLst>
            </a:prstGeom>
            <a:solidFill>
              <a:srgbClr val="0000FF"/>
            </a:solidFill>
            <a:ln w="9525">
              <a:solidFill>
                <a:schemeClr val="tx1"/>
              </a:solidFill>
              <a:miter lim="800000"/>
              <a:headEnd/>
              <a:tailEnd/>
            </a:ln>
          </p:spPr>
          <p:txBody>
            <a:bodyPr wrap="none" anchor="ctr"/>
            <a:lstStyle/>
            <a:p>
              <a:endParaRPr lang="zh-CN" altLang="en-US"/>
            </a:p>
          </p:txBody>
        </p:sp>
        <p:sp>
          <p:nvSpPr>
            <p:cNvPr id="13338" name="Line 4"/>
            <p:cNvSpPr>
              <a:spLocks noChangeShapeType="1"/>
            </p:cNvSpPr>
            <p:nvPr/>
          </p:nvSpPr>
          <p:spPr bwMode="auto">
            <a:xfrm flipH="1">
              <a:off x="1347" y="1855"/>
              <a:ext cx="82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39" name="Line 5"/>
            <p:cNvSpPr>
              <a:spLocks noChangeShapeType="1"/>
            </p:cNvSpPr>
            <p:nvPr/>
          </p:nvSpPr>
          <p:spPr bwMode="auto">
            <a:xfrm>
              <a:off x="3395" y="1855"/>
              <a:ext cx="82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0" name="Line 6"/>
            <p:cNvSpPr>
              <a:spLocks noChangeShapeType="1"/>
            </p:cNvSpPr>
            <p:nvPr/>
          </p:nvSpPr>
          <p:spPr bwMode="auto">
            <a:xfrm rot="16200000" flipH="1">
              <a:off x="2549" y="1645"/>
              <a:ext cx="46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1" name="Line 7"/>
            <p:cNvSpPr>
              <a:spLocks noChangeShapeType="1"/>
            </p:cNvSpPr>
            <p:nvPr/>
          </p:nvSpPr>
          <p:spPr bwMode="auto">
            <a:xfrm rot="5400000" flipH="1" flipV="1">
              <a:off x="2549" y="2193"/>
              <a:ext cx="46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3315" name="Rectangle 8"/>
          <p:cNvSpPr>
            <a:spLocks noGrp="1" noChangeArrowheads="1"/>
          </p:cNvSpPr>
          <p:nvPr>
            <p:ph type="title"/>
          </p:nvPr>
        </p:nvSpPr>
        <p:spPr/>
        <p:txBody>
          <a:bodyPr/>
          <a:lstStyle/>
          <a:p>
            <a:pPr eaLnBrk="1" hangingPunct="1"/>
            <a:r>
              <a:rPr lang="en-US" altLang="zh-CN" smtClean="0"/>
              <a:t>Internal Components</a:t>
            </a:r>
          </a:p>
        </p:txBody>
      </p:sp>
      <p:grpSp>
        <p:nvGrpSpPr>
          <p:cNvPr id="3" name="Group 9"/>
          <p:cNvGrpSpPr>
            <a:grpSpLocks/>
          </p:cNvGrpSpPr>
          <p:nvPr/>
        </p:nvGrpSpPr>
        <p:grpSpPr bwMode="auto">
          <a:xfrm>
            <a:off x="636588" y="3236913"/>
            <a:ext cx="3086100" cy="936625"/>
            <a:chOff x="401" y="2039"/>
            <a:chExt cx="1944" cy="590"/>
          </a:xfrm>
        </p:grpSpPr>
        <p:sp>
          <p:nvSpPr>
            <p:cNvPr id="13335" name="Rectangle 10"/>
            <p:cNvSpPr>
              <a:spLocks noChangeArrowheads="1"/>
            </p:cNvSpPr>
            <p:nvPr/>
          </p:nvSpPr>
          <p:spPr bwMode="auto">
            <a:xfrm>
              <a:off x="401" y="2039"/>
              <a:ext cx="1944" cy="590"/>
            </a:xfrm>
            <a:prstGeom prst="rect">
              <a:avLst/>
            </a:prstGeom>
            <a:solidFill>
              <a:srgbClr val="FF0000"/>
            </a:solidFill>
            <a:ln w="9525">
              <a:solidFill>
                <a:schemeClr val="tx1"/>
              </a:solidFill>
              <a:miter lim="800000"/>
              <a:headEnd/>
              <a:tailEnd/>
            </a:ln>
          </p:spPr>
          <p:txBody>
            <a:bodyPr wrap="none" anchor="ctr"/>
            <a:lstStyle/>
            <a:p>
              <a:endParaRPr lang="zh-CN" altLang="en-US"/>
            </a:p>
          </p:txBody>
        </p:sp>
        <p:sp>
          <p:nvSpPr>
            <p:cNvPr id="13336" name="Text Box 11"/>
            <p:cNvSpPr txBox="1">
              <a:spLocks noChangeArrowheads="1"/>
            </p:cNvSpPr>
            <p:nvPr/>
          </p:nvSpPr>
          <p:spPr bwMode="auto">
            <a:xfrm>
              <a:off x="998" y="2201"/>
              <a:ext cx="6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2800">
                  <a:solidFill>
                    <a:schemeClr val="bg1"/>
                  </a:solidFill>
                  <a:latin typeface="Arial Black" pitchFamily="34" charset="0"/>
                </a:rPr>
                <a:t>RAM</a:t>
              </a:r>
            </a:p>
          </p:txBody>
        </p:sp>
      </p:grpSp>
      <p:grpSp>
        <p:nvGrpSpPr>
          <p:cNvPr id="4" name="Group 12"/>
          <p:cNvGrpSpPr>
            <a:grpSpLocks/>
          </p:cNvGrpSpPr>
          <p:nvPr/>
        </p:nvGrpSpPr>
        <p:grpSpPr bwMode="auto">
          <a:xfrm>
            <a:off x="3716338" y="3236913"/>
            <a:ext cx="1644650" cy="936625"/>
            <a:chOff x="2341" y="2039"/>
            <a:chExt cx="1036" cy="590"/>
          </a:xfrm>
        </p:grpSpPr>
        <p:sp>
          <p:nvSpPr>
            <p:cNvPr id="13333" name="Rectangle 13"/>
            <p:cNvSpPr>
              <a:spLocks noChangeArrowheads="1"/>
            </p:cNvSpPr>
            <p:nvPr/>
          </p:nvSpPr>
          <p:spPr bwMode="auto">
            <a:xfrm>
              <a:off x="2345" y="2039"/>
              <a:ext cx="993" cy="590"/>
            </a:xfrm>
            <a:prstGeom prst="rect">
              <a:avLst/>
            </a:prstGeom>
            <a:solidFill>
              <a:srgbClr val="FF6600"/>
            </a:solidFill>
            <a:ln w="9525">
              <a:solidFill>
                <a:schemeClr val="tx1"/>
              </a:solidFill>
              <a:miter lim="800000"/>
              <a:headEnd/>
              <a:tailEnd/>
            </a:ln>
          </p:spPr>
          <p:txBody>
            <a:bodyPr wrap="none" anchor="ctr"/>
            <a:lstStyle/>
            <a:p>
              <a:endParaRPr lang="zh-CN" altLang="en-US"/>
            </a:p>
          </p:txBody>
        </p:sp>
        <p:sp>
          <p:nvSpPr>
            <p:cNvPr id="13334" name="Text Box 14"/>
            <p:cNvSpPr txBox="1">
              <a:spLocks noChangeArrowheads="1"/>
            </p:cNvSpPr>
            <p:nvPr/>
          </p:nvSpPr>
          <p:spPr bwMode="auto">
            <a:xfrm>
              <a:off x="2341" y="2201"/>
              <a:ext cx="10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2800">
                  <a:solidFill>
                    <a:schemeClr val="bg1"/>
                  </a:solidFill>
                  <a:latin typeface="Arial Black" pitchFamily="34" charset="0"/>
                </a:rPr>
                <a:t>NVRAM</a:t>
              </a:r>
            </a:p>
          </p:txBody>
        </p:sp>
      </p:grpSp>
      <p:grpSp>
        <p:nvGrpSpPr>
          <p:cNvPr id="5" name="Group 15"/>
          <p:cNvGrpSpPr>
            <a:grpSpLocks/>
          </p:cNvGrpSpPr>
          <p:nvPr/>
        </p:nvGrpSpPr>
        <p:grpSpPr bwMode="auto">
          <a:xfrm>
            <a:off x="5300663" y="3236913"/>
            <a:ext cx="1576387" cy="936625"/>
            <a:chOff x="3339" y="2039"/>
            <a:chExt cx="993" cy="590"/>
          </a:xfrm>
        </p:grpSpPr>
        <p:sp>
          <p:nvSpPr>
            <p:cNvPr id="13331" name="Rectangle 16"/>
            <p:cNvSpPr>
              <a:spLocks noChangeArrowheads="1"/>
            </p:cNvSpPr>
            <p:nvPr/>
          </p:nvSpPr>
          <p:spPr bwMode="auto">
            <a:xfrm>
              <a:off x="3339" y="2039"/>
              <a:ext cx="993" cy="590"/>
            </a:xfrm>
            <a:prstGeom prst="rect">
              <a:avLst/>
            </a:prstGeom>
            <a:solidFill>
              <a:srgbClr val="008000"/>
            </a:solidFill>
            <a:ln w="9525">
              <a:solidFill>
                <a:schemeClr val="tx1"/>
              </a:solidFill>
              <a:miter lim="800000"/>
              <a:headEnd/>
              <a:tailEnd/>
            </a:ln>
          </p:spPr>
          <p:txBody>
            <a:bodyPr wrap="none" anchor="ctr"/>
            <a:lstStyle/>
            <a:p>
              <a:endParaRPr lang="zh-CN" altLang="en-US"/>
            </a:p>
          </p:txBody>
        </p:sp>
        <p:sp>
          <p:nvSpPr>
            <p:cNvPr id="13332" name="Text Box 17"/>
            <p:cNvSpPr txBox="1">
              <a:spLocks noChangeArrowheads="1"/>
            </p:cNvSpPr>
            <p:nvPr/>
          </p:nvSpPr>
          <p:spPr bwMode="auto">
            <a:xfrm>
              <a:off x="3432" y="2201"/>
              <a:ext cx="7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2800">
                  <a:solidFill>
                    <a:schemeClr val="bg1"/>
                  </a:solidFill>
                  <a:latin typeface="Arial Black" pitchFamily="34" charset="0"/>
                </a:rPr>
                <a:t>Flash</a:t>
              </a:r>
            </a:p>
          </p:txBody>
        </p:sp>
      </p:grpSp>
      <p:grpSp>
        <p:nvGrpSpPr>
          <p:cNvPr id="6" name="Group 18"/>
          <p:cNvGrpSpPr>
            <a:grpSpLocks/>
          </p:cNvGrpSpPr>
          <p:nvPr/>
        </p:nvGrpSpPr>
        <p:grpSpPr bwMode="auto">
          <a:xfrm>
            <a:off x="6878638" y="3236913"/>
            <a:ext cx="1576387" cy="936625"/>
            <a:chOff x="4333" y="2039"/>
            <a:chExt cx="993" cy="590"/>
          </a:xfrm>
        </p:grpSpPr>
        <p:sp>
          <p:nvSpPr>
            <p:cNvPr id="13329" name="Rectangle 19"/>
            <p:cNvSpPr>
              <a:spLocks noChangeArrowheads="1"/>
            </p:cNvSpPr>
            <p:nvPr/>
          </p:nvSpPr>
          <p:spPr bwMode="auto">
            <a:xfrm>
              <a:off x="4333" y="2039"/>
              <a:ext cx="993" cy="590"/>
            </a:xfrm>
            <a:prstGeom prst="rect">
              <a:avLst/>
            </a:prstGeom>
            <a:solidFill>
              <a:srgbClr val="993366"/>
            </a:solidFill>
            <a:ln w="9525">
              <a:solidFill>
                <a:schemeClr val="tx1"/>
              </a:solidFill>
              <a:miter lim="800000"/>
              <a:headEnd/>
              <a:tailEnd/>
            </a:ln>
          </p:spPr>
          <p:txBody>
            <a:bodyPr wrap="none" anchor="ctr"/>
            <a:lstStyle/>
            <a:p>
              <a:endParaRPr lang="zh-CN" altLang="en-US"/>
            </a:p>
          </p:txBody>
        </p:sp>
        <p:sp>
          <p:nvSpPr>
            <p:cNvPr id="13330" name="Text Box 20"/>
            <p:cNvSpPr txBox="1">
              <a:spLocks noChangeArrowheads="1"/>
            </p:cNvSpPr>
            <p:nvPr/>
          </p:nvSpPr>
          <p:spPr bwMode="auto">
            <a:xfrm>
              <a:off x="4486" y="2201"/>
              <a:ext cx="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2800">
                  <a:solidFill>
                    <a:schemeClr val="bg1"/>
                  </a:solidFill>
                  <a:latin typeface="Arial Black" pitchFamily="34" charset="0"/>
                </a:rPr>
                <a:t>ROM</a:t>
              </a:r>
            </a:p>
          </p:txBody>
        </p:sp>
      </p:grpSp>
      <p:grpSp>
        <p:nvGrpSpPr>
          <p:cNvPr id="7" name="Group 21"/>
          <p:cNvGrpSpPr>
            <a:grpSpLocks/>
          </p:cNvGrpSpPr>
          <p:nvPr/>
        </p:nvGrpSpPr>
        <p:grpSpPr bwMode="auto">
          <a:xfrm>
            <a:off x="4029075" y="4170363"/>
            <a:ext cx="2927350" cy="914400"/>
            <a:chOff x="2538" y="2627"/>
            <a:chExt cx="1844" cy="576"/>
          </a:xfrm>
        </p:grpSpPr>
        <p:sp>
          <p:nvSpPr>
            <p:cNvPr id="13327" name="Rectangle 22"/>
            <p:cNvSpPr>
              <a:spLocks noChangeArrowheads="1"/>
            </p:cNvSpPr>
            <p:nvPr/>
          </p:nvSpPr>
          <p:spPr bwMode="auto">
            <a:xfrm>
              <a:off x="2538" y="2627"/>
              <a:ext cx="18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13328" name="Text Box 23"/>
            <p:cNvSpPr txBox="1">
              <a:spLocks noChangeArrowheads="1"/>
            </p:cNvSpPr>
            <p:nvPr/>
          </p:nvSpPr>
          <p:spPr bwMode="auto">
            <a:xfrm>
              <a:off x="2797" y="2762"/>
              <a:ext cx="13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2800">
                  <a:solidFill>
                    <a:schemeClr val="bg1"/>
                  </a:solidFill>
                  <a:latin typeface="Arial Black" pitchFamily="34" charset="0"/>
                </a:rPr>
                <a:t>Interfaces</a:t>
              </a:r>
            </a:p>
          </p:txBody>
        </p:sp>
      </p:grpSp>
      <p:grpSp>
        <p:nvGrpSpPr>
          <p:cNvPr id="8" name="Group 24"/>
          <p:cNvGrpSpPr>
            <a:grpSpLocks/>
          </p:cNvGrpSpPr>
          <p:nvPr/>
        </p:nvGrpSpPr>
        <p:grpSpPr bwMode="auto">
          <a:xfrm>
            <a:off x="1855788" y="4170363"/>
            <a:ext cx="2193925" cy="528637"/>
            <a:chOff x="1155" y="2627"/>
            <a:chExt cx="1382" cy="333"/>
          </a:xfrm>
        </p:grpSpPr>
        <p:sp>
          <p:nvSpPr>
            <p:cNvPr id="13325" name="Rectangle 25"/>
            <p:cNvSpPr>
              <a:spLocks noChangeArrowheads="1"/>
            </p:cNvSpPr>
            <p:nvPr/>
          </p:nvSpPr>
          <p:spPr bwMode="auto">
            <a:xfrm>
              <a:off x="1155" y="2627"/>
              <a:ext cx="1382" cy="288"/>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13326" name="Text Box 26"/>
            <p:cNvSpPr txBox="1">
              <a:spLocks noChangeArrowheads="1"/>
            </p:cNvSpPr>
            <p:nvPr/>
          </p:nvSpPr>
          <p:spPr bwMode="auto">
            <a:xfrm>
              <a:off x="1282" y="2633"/>
              <a:ext cx="10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hangingPunct="1"/>
              <a:r>
                <a:rPr lang="en-US" altLang="zh-CN" sz="2800">
                  <a:solidFill>
                    <a:schemeClr val="bg1"/>
                  </a:solidFill>
                  <a:latin typeface="Arial Black" pitchFamily="34" charset="0"/>
                </a:rPr>
                <a:t>Console</a:t>
              </a:r>
            </a:p>
          </p:txBody>
        </p:sp>
      </p:grpSp>
      <p:grpSp>
        <p:nvGrpSpPr>
          <p:cNvPr id="9" name="Group 27"/>
          <p:cNvGrpSpPr>
            <a:grpSpLocks/>
          </p:cNvGrpSpPr>
          <p:nvPr/>
        </p:nvGrpSpPr>
        <p:grpSpPr bwMode="auto">
          <a:xfrm>
            <a:off x="1855788" y="4614863"/>
            <a:ext cx="2193925" cy="519112"/>
            <a:chOff x="1155" y="2907"/>
            <a:chExt cx="1382" cy="327"/>
          </a:xfrm>
        </p:grpSpPr>
        <p:sp>
          <p:nvSpPr>
            <p:cNvPr id="13323" name="Rectangle 28"/>
            <p:cNvSpPr>
              <a:spLocks noChangeArrowheads="1"/>
            </p:cNvSpPr>
            <p:nvPr/>
          </p:nvSpPr>
          <p:spPr bwMode="auto">
            <a:xfrm>
              <a:off x="1155" y="2915"/>
              <a:ext cx="1382" cy="288"/>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13324" name="Text Box 29"/>
            <p:cNvSpPr txBox="1">
              <a:spLocks noChangeArrowheads="1"/>
            </p:cNvSpPr>
            <p:nvPr/>
          </p:nvSpPr>
          <p:spPr bwMode="auto">
            <a:xfrm>
              <a:off x="1236" y="2907"/>
              <a:ext cx="1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hangingPunct="1"/>
              <a:r>
                <a:rPr lang="en-US" altLang="zh-CN" sz="2800">
                  <a:solidFill>
                    <a:schemeClr val="bg1"/>
                  </a:solidFill>
                  <a:latin typeface="Arial Black" pitchFamily="34" charset="0"/>
                </a:rPr>
                <a:t>Auxiliary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2500"/>
                            </p:stCondLst>
                            <p:childTnLst>
                              <p:par>
                                <p:cTn id="29" presetID="1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Top)">
                                      <p:cBhvr>
                                        <p:cTn id="31" dur="500"/>
                                        <p:tgtEl>
                                          <p:spTgt spid="7"/>
                                        </p:tgtEl>
                                      </p:cBhvr>
                                    </p:animEffect>
                                  </p:childTnLst>
                                </p:cTn>
                              </p:par>
                            </p:childTnLst>
                          </p:cTn>
                        </p:par>
                        <p:par>
                          <p:cTn id="32" fill="hold" nodeType="afterGroup">
                            <p:stCondLst>
                              <p:cond delay="3000"/>
                            </p:stCondLst>
                            <p:childTnLst>
                              <p:par>
                                <p:cTn id="33" presetID="1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Right)">
                                      <p:cBhvr>
                                        <p:cTn id="35" dur="500"/>
                                        <p:tgtEl>
                                          <p:spTgt spid="8"/>
                                        </p:tgtEl>
                                      </p:cBhvr>
                                    </p:animEffect>
                                  </p:childTnLst>
                                </p:cTn>
                              </p:par>
                            </p:childTnLst>
                          </p:cTn>
                        </p:par>
                        <p:par>
                          <p:cTn id="36" fill="hold" nodeType="afterGroup">
                            <p:stCondLst>
                              <p:cond delay="3500"/>
                            </p:stCondLst>
                            <p:childTnLst>
                              <p:par>
                                <p:cTn id="37" presetID="1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lide(fromRigh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04_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700213"/>
            <a:ext cx="471646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165475" y="-998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1988" name="Rectangle 5"/>
          <p:cNvSpPr>
            <a:spLocks noChangeArrowheads="1"/>
          </p:cNvSpPr>
          <p:nvPr/>
        </p:nvSpPr>
        <p:spPr bwMode="auto">
          <a:xfrm>
            <a:off x="0" y="36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1989" name="Rectangle 6"/>
          <p:cNvSpPr>
            <a:spLocks noChangeArrowheads="1"/>
          </p:cNvSpPr>
          <p:nvPr/>
        </p:nvSpPr>
        <p:spPr bwMode="auto">
          <a:xfrm>
            <a:off x="0" y="1700213"/>
            <a:ext cx="4427538" cy="4392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60000"/>
              </a:lnSpc>
              <a:buClr>
                <a:schemeClr val="accent2"/>
              </a:buClr>
              <a:buFont typeface="Wingdings" pitchFamily="2" charset="2"/>
              <a:buChar char="n"/>
            </a:pPr>
            <a:r>
              <a:rPr lang="en-US" altLang="zh-CN" sz="2400">
                <a:solidFill>
                  <a:srgbClr val="000000"/>
                </a:solidFill>
                <a:latin typeface="Times New Roman" pitchFamily="18" charset="0"/>
              </a:rPr>
              <a:t>Examples of hybrid protocols:</a:t>
            </a:r>
          </a:p>
          <a:p>
            <a:pPr lvl="1">
              <a:lnSpc>
                <a:spcPct val="160000"/>
              </a:lnSpc>
              <a:buClr>
                <a:schemeClr val="accent2"/>
              </a:buClr>
              <a:buFont typeface="Wingdings" pitchFamily="2" charset="2"/>
              <a:buChar char="n"/>
            </a:pPr>
            <a:r>
              <a:rPr lang="en-US" altLang="zh-CN" sz="2400">
                <a:solidFill>
                  <a:srgbClr val="000000"/>
                </a:solidFill>
                <a:latin typeface="Times New Roman" pitchFamily="18" charset="0"/>
              </a:rPr>
              <a:t>OSI’s </a:t>
            </a:r>
            <a:r>
              <a:rPr lang="en-US" altLang="zh-CN" sz="2400" b="1" i="1">
                <a:solidFill>
                  <a:schemeClr val="tx2"/>
                </a:solidFill>
                <a:latin typeface="Times New Roman" pitchFamily="18" charset="0"/>
              </a:rPr>
              <a:t>IS-IS </a:t>
            </a:r>
            <a:r>
              <a:rPr lang="en-US" altLang="zh-CN" sz="2400" i="1">
                <a:solidFill>
                  <a:srgbClr val="000000"/>
                </a:solidFill>
                <a:latin typeface="Times New Roman" pitchFamily="18" charset="0"/>
              </a:rPr>
              <a:t> (Intermediate System-to-Intermediate System)</a:t>
            </a:r>
            <a:endParaRPr lang="en-US" altLang="zh-CN" sz="2400">
              <a:solidFill>
                <a:srgbClr val="000000"/>
              </a:solidFill>
              <a:latin typeface="Times New Roman" pitchFamily="18" charset="0"/>
            </a:endParaRPr>
          </a:p>
          <a:p>
            <a:pPr lvl="1">
              <a:lnSpc>
                <a:spcPct val="160000"/>
              </a:lnSpc>
              <a:buClr>
                <a:schemeClr val="accent2"/>
              </a:buClr>
              <a:buFont typeface="Wingdings" pitchFamily="2" charset="2"/>
              <a:buChar char="n"/>
            </a:pPr>
            <a:r>
              <a:rPr lang="en-US" altLang="zh-CN" sz="2400">
                <a:solidFill>
                  <a:srgbClr val="000000"/>
                </a:solidFill>
                <a:latin typeface="Times New Roman" pitchFamily="18" charset="0"/>
              </a:rPr>
              <a:t>Cisco’s </a:t>
            </a:r>
            <a:r>
              <a:rPr lang="en-US" altLang="zh-CN" sz="2400" b="1" i="1">
                <a:solidFill>
                  <a:schemeClr val="tx2"/>
                </a:solidFill>
                <a:latin typeface="Times New Roman" pitchFamily="18" charset="0"/>
              </a:rPr>
              <a:t>EIGRP</a:t>
            </a:r>
            <a:r>
              <a:rPr lang="en-US" altLang="zh-CN" sz="2400" i="1">
                <a:solidFill>
                  <a:srgbClr val="000000"/>
                </a:solidFill>
                <a:latin typeface="Times New Roman" pitchFamily="18" charset="0"/>
              </a:rPr>
              <a:t> (Enhanced Interior Gateway Routing Protocol )</a:t>
            </a:r>
            <a:r>
              <a:rPr lang="en-US" altLang="zh-CN" sz="2400">
                <a:solidFill>
                  <a:srgbClr val="000000"/>
                </a:solidFill>
                <a:latin typeface="Times New Roman" pitchFamily="18" charset="0"/>
              </a:rPr>
              <a:t>.</a:t>
            </a:r>
          </a:p>
          <a:p>
            <a:pPr eaLnBrk="0" hangingPunct="0">
              <a:lnSpc>
                <a:spcPct val="160000"/>
              </a:lnSpc>
              <a:buClr>
                <a:schemeClr val="accent2"/>
              </a:buClr>
              <a:buFont typeface="Wingdings" pitchFamily="2" charset="2"/>
              <a:buChar char="n"/>
            </a:pPr>
            <a:endParaRPr lang="en-US" altLang="zh-CN" sz="2400">
              <a:latin typeface="Times New Roman" pitchFamily="18" charset="0"/>
            </a:endParaRPr>
          </a:p>
        </p:txBody>
      </p:sp>
      <p:sp>
        <p:nvSpPr>
          <p:cNvPr id="41990" name="Rectangle 8"/>
          <p:cNvSpPr>
            <a:spLocks noChangeArrowheads="1"/>
          </p:cNvSpPr>
          <p:nvPr/>
        </p:nvSpPr>
        <p:spPr bwMode="auto">
          <a:xfrm>
            <a:off x="0" y="5300663"/>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latin typeface="Times New Roman" pitchFamily="18" charset="0"/>
              </a:rPr>
              <a:t/>
            </a:r>
            <a:br>
              <a:rPr lang="en-US" altLang="zh-CN" sz="2400">
                <a:latin typeface="Times New Roman" pitchFamily="18" charset="0"/>
              </a:rPr>
            </a:br>
            <a:r>
              <a:rPr lang="en-US" altLang="zh-CN" sz="2400">
                <a:latin typeface="Times New Roman" pitchFamily="18" charset="0"/>
              </a:rPr>
              <a:t/>
            </a:r>
            <a:br>
              <a:rPr lang="en-US" altLang="zh-CN" sz="2400">
                <a:latin typeface="Times New Roman" pitchFamily="18" charset="0"/>
              </a:rPr>
            </a:br>
            <a:endParaRPr lang="en-US" altLang="zh-CN" sz="2400">
              <a:latin typeface="Times New Roman" pitchFamily="18" charset="0"/>
            </a:endParaRPr>
          </a:p>
        </p:txBody>
      </p:sp>
      <p:sp>
        <p:nvSpPr>
          <p:cNvPr id="41991" name="Rectangle 9"/>
          <p:cNvSpPr>
            <a:spLocks noChangeArrowheads="1"/>
          </p:cNvSpPr>
          <p:nvPr/>
        </p:nvSpPr>
        <p:spPr bwMode="auto">
          <a:xfrm>
            <a:off x="611188" y="908050"/>
            <a:ext cx="7273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000000"/>
                </a:solidFill>
              </a:rPr>
              <a:t>Hybrid Protocols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3165475" y="-136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3011" name="Rectangle 4"/>
          <p:cNvSpPr>
            <a:spLocks noChangeArrowheads="1"/>
          </p:cNvSpPr>
          <p:nvPr/>
        </p:nvSpPr>
        <p:spPr bwMode="auto">
          <a:xfrm>
            <a:off x="611188" y="4149725"/>
            <a:ext cx="799306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chemeClr val="accent2"/>
              </a:buClr>
              <a:buFont typeface="Wingdings" pitchFamily="2" charset="2"/>
              <a:buChar char="§"/>
            </a:pPr>
            <a:r>
              <a:rPr lang="en-US" altLang="zh-CN" sz="2000" b="1">
                <a:solidFill>
                  <a:srgbClr val="000000"/>
                </a:solidFill>
                <a:latin typeface="Times New Roman" pitchFamily="18" charset="0"/>
              </a:rPr>
              <a:t> </a:t>
            </a:r>
            <a:r>
              <a:rPr lang="en-US" altLang="zh-CN" sz="2400" b="1">
                <a:solidFill>
                  <a:srgbClr val="000000"/>
                </a:solidFill>
                <a:latin typeface="Times New Roman" pitchFamily="18" charset="0"/>
              </a:rPr>
              <a:t>Examples of IP routing protocols include: </a:t>
            </a:r>
          </a:p>
          <a:p>
            <a:pPr lvl="1" eaLnBrk="0" hangingPunct="0">
              <a:buClr>
                <a:schemeClr val="accent2"/>
              </a:buClr>
              <a:buFont typeface="Wingdings" pitchFamily="2" charset="2"/>
              <a:buChar char="§"/>
            </a:pPr>
            <a:r>
              <a:rPr lang="en-US" altLang="zh-CN" sz="2400" b="1">
                <a:solidFill>
                  <a:schemeClr val="tx2"/>
                </a:solidFill>
                <a:latin typeface="Times New Roman" pitchFamily="18" charset="0"/>
              </a:rPr>
              <a:t> RIP - </a:t>
            </a:r>
            <a:r>
              <a:rPr lang="en-US" altLang="zh-CN" sz="2400" b="1">
                <a:latin typeface="Times New Roman" pitchFamily="18" charset="0"/>
              </a:rPr>
              <a:t>a distance-vector routing protocol</a:t>
            </a:r>
          </a:p>
          <a:p>
            <a:pPr lvl="1" eaLnBrk="0" hangingPunct="0">
              <a:buClr>
                <a:schemeClr val="accent2"/>
              </a:buClr>
              <a:buFont typeface="Wingdings" pitchFamily="2" charset="2"/>
              <a:buChar char="§"/>
            </a:pPr>
            <a:r>
              <a:rPr lang="en-US" altLang="zh-CN" sz="2400" b="1">
                <a:solidFill>
                  <a:schemeClr val="tx2"/>
                </a:solidFill>
                <a:latin typeface="Times New Roman" pitchFamily="18" charset="0"/>
              </a:rPr>
              <a:t> IGRP - </a:t>
            </a:r>
            <a:r>
              <a:rPr lang="en-US" altLang="zh-CN" sz="2400" b="1">
                <a:latin typeface="Times New Roman" pitchFamily="18" charset="0"/>
              </a:rPr>
              <a:t>Cisco’s distance-vector routing protocol</a:t>
            </a:r>
          </a:p>
          <a:p>
            <a:pPr lvl="1" eaLnBrk="0" hangingPunct="0">
              <a:buClr>
                <a:schemeClr val="accent2"/>
              </a:buClr>
              <a:buFont typeface="Wingdings" pitchFamily="2" charset="2"/>
              <a:buChar char="§"/>
            </a:pPr>
            <a:r>
              <a:rPr lang="en-US" altLang="zh-CN" sz="2400" b="1">
                <a:solidFill>
                  <a:schemeClr val="tx2"/>
                </a:solidFill>
                <a:latin typeface="Times New Roman" pitchFamily="18" charset="0"/>
              </a:rPr>
              <a:t> OSPF - </a:t>
            </a:r>
            <a:r>
              <a:rPr lang="en-US" altLang="zh-CN" sz="2400" b="1">
                <a:latin typeface="Times New Roman" pitchFamily="18" charset="0"/>
              </a:rPr>
              <a:t>a link-state routing protocol</a:t>
            </a:r>
          </a:p>
          <a:p>
            <a:pPr lvl="1" eaLnBrk="0" hangingPunct="0">
              <a:buClr>
                <a:schemeClr val="accent2"/>
              </a:buClr>
              <a:buFont typeface="Wingdings" pitchFamily="2" charset="2"/>
              <a:buChar char="§"/>
            </a:pPr>
            <a:r>
              <a:rPr lang="en-US" altLang="zh-CN" sz="2400" b="1">
                <a:solidFill>
                  <a:schemeClr val="tx2"/>
                </a:solidFill>
                <a:latin typeface="Times New Roman" pitchFamily="18" charset="0"/>
              </a:rPr>
              <a:t> EIGRP - </a:t>
            </a:r>
            <a:r>
              <a:rPr lang="en-US" altLang="zh-CN" sz="2400" b="1">
                <a:latin typeface="Times New Roman" pitchFamily="18" charset="0"/>
              </a:rPr>
              <a:t>a balanced hybrid routing protocol</a:t>
            </a:r>
            <a:endParaRPr lang="en-US" altLang="zh-CN" sz="2400" b="1">
              <a:solidFill>
                <a:srgbClr val="000000"/>
              </a:solidFill>
              <a:latin typeface="Times New Roman" pitchFamily="18" charset="0"/>
            </a:endParaRPr>
          </a:p>
        </p:txBody>
      </p:sp>
      <p:pic>
        <p:nvPicPr>
          <p:cNvPr id="430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82750"/>
            <a:ext cx="47529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8"/>
          <p:cNvSpPr>
            <a:spLocks noChangeArrowheads="1"/>
          </p:cNvSpPr>
          <p:nvPr/>
        </p:nvSpPr>
        <p:spPr bwMode="auto">
          <a:xfrm>
            <a:off x="611188" y="765175"/>
            <a:ext cx="5184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a:solidFill>
                  <a:srgbClr val="000000"/>
                </a:solidFill>
              </a:rPr>
              <a:t>Routing Protocols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0825" y="908050"/>
            <a:ext cx="8713788" cy="609600"/>
          </a:xfrm>
        </p:spPr>
        <p:txBody>
          <a:bodyPr/>
          <a:lstStyle/>
          <a:p>
            <a:pPr eaLnBrk="1" hangingPunct="1"/>
            <a:r>
              <a:rPr lang="en-US" altLang="zh-CN" sz="3400" b="1" smtClean="0"/>
              <a:t>Primary Goals of Routing Protocols</a:t>
            </a:r>
          </a:p>
        </p:txBody>
      </p:sp>
      <p:sp>
        <p:nvSpPr>
          <p:cNvPr id="44035" name="Rectangle 3"/>
          <p:cNvSpPr>
            <a:spLocks noGrp="1" noChangeArrowheads="1"/>
          </p:cNvSpPr>
          <p:nvPr>
            <p:ph type="body" idx="1"/>
          </p:nvPr>
        </p:nvSpPr>
        <p:spPr>
          <a:xfrm>
            <a:off x="533400" y="2133600"/>
            <a:ext cx="8421688" cy="4114800"/>
          </a:xfrm>
        </p:spPr>
        <p:txBody>
          <a:bodyPr/>
          <a:lstStyle/>
          <a:p>
            <a:pPr marL="400050" lvl="1" indent="-285750" eaLnBrk="1" hangingPunct="1">
              <a:spcBef>
                <a:spcPct val="50000"/>
              </a:spcBef>
              <a:spcAft>
                <a:spcPct val="50000"/>
              </a:spcAft>
              <a:buClr>
                <a:schemeClr val="tx1"/>
              </a:buClr>
              <a:buFont typeface="Wingdings" pitchFamily="2" charset="2"/>
              <a:buBlip>
                <a:blip r:embed="rId3"/>
              </a:buBlip>
            </a:pPr>
            <a:r>
              <a:rPr lang="en-US" altLang="zh-CN" sz="2200" u="sng" smtClean="0"/>
              <a:t>Optimal Route</a:t>
            </a:r>
            <a:r>
              <a:rPr lang="en-US" altLang="zh-CN" sz="2200" smtClean="0"/>
              <a:t>—pick the best route</a:t>
            </a:r>
          </a:p>
          <a:p>
            <a:pPr marL="400050" lvl="1" indent="-285750" eaLnBrk="1" hangingPunct="1">
              <a:spcBef>
                <a:spcPct val="50000"/>
              </a:spcBef>
              <a:spcAft>
                <a:spcPct val="50000"/>
              </a:spcAft>
              <a:buClr>
                <a:schemeClr val="tx1"/>
              </a:buClr>
              <a:buFont typeface="Wingdings" pitchFamily="2" charset="2"/>
              <a:buBlip>
                <a:blip r:embed="rId3"/>
              </a:buBlip>
            </a:pPr>
            <a:r>
              <a:rPr lang="en-US" altLang="zh-CN" sz="2200" u="sng" smtClean="0"/>
              <a:t>Efficiency</a:t>
            </a:r>
            <a:r>
              <a:rPr lang="en-US" altLang="zh-CN" sz="2200" smtClean="0"/>
              <a:t>—minimal use of bandwidth and router processor resources</a:t>
            </a:r>
          </a:p>
          <a:p>
            <a:pPr marL="400050" lvl="1" indent="-285750" eaLnBrk="1" hangingPunct="1">
              <a:spcBef>
                <a:spcPct val="50000"/>
              </a:spcBef>
              <a:spcAft>
                <a:spcPct val="50000"/>
              </a:spcAft>
              <a:buClr>
                <a:schemeClr val="tx1"/>
              </a:buClr>
              <a:buFont typeface="Wingdings" pitchFamily="2" charset="2"/>
              <a:buBlip>
                <a:blip r:embed="rId3"/>
              </a:buBlip>
            </a:pPr>
            <a:r>
              <a:rPr lang="en-US" altLang="zh-CN" sz="2200" u="sng" smtClean="0"/>
              <a:t>Rapid Convergence</a:t>
            </a:r>
            <a:r>
              <a:rPr lang="en-US" altLang="zh-CN" sz="2200" smtClean="0"/>
              <a:t>—the faster, the better.  Some are quicker at converging than others.</a:t>
            </a:r>
          </a:p>
          <a:p>
            <a:pPr marL="400050" lvl="1" indent="-285750" eaLnBrk="1" hangingPunct="1">
              <a:spcBef>
                <a:spcPct val="50000"/>
              </a:spcBef>
              <a:spcAft>
                <a:spcPct val="50000"/>
              </a:spcAft>
              <a:buClr>
                <a:schemeClr val="tx1"/>
              </a:buClr>
              <a:buFont typeface="Wingdings" pitchFamily="2" charset="2"/>
              <a:buBlip>
                <a:blip r:embed="rId3"/>
              </a:buBlip>
            </a:pPr>
            <a:r>
              <a:rPr lang="en-US" altLang="zh-CN" sz="2200" u="sng" smtClean="0"/>
              <a:t>Flexibility</a:t>
            </a:r>
            <a:r>
              <a:rPr lang="en-US" altLang="zh-CN" sz="2200" smtClean="0"/>
              <a:t>—can handle a wide variety of situations such as high usage and failed routes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descr="12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8497887"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ChangeArrowheads="1"/>
          </p:cNvSpPr>
          <p:nvPr/>
        </p:nvSpPr>
        <p:spPr bwMode="auto">
          <a:xfrm>
            <a:off x="1087438" y="3013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pSp>
        <p:nvGrpSpPr>
          <p:cNvPr id="45060" name="Group 4"/>
          <p:cNvGrpSpPr>
            <a:grpSpLocks/>
          </p:cNvGrpSpPr>
          <p:nvPr/>
        </p:nvGrpSpPr>
        <p:grpSpPr bwMode="auto">
          <a:xfrm>
            <a:off x="395288" y="4076700"/>
            <a:ext cx="8497887" cy="1657350"/>
            <a:chOff x="-3" y="-3"/>
            <a:chExt cx="4391" cy="525"/>
          </a:xfrm>
        </p:grpSpPr>
        <p:grpSp>
          <p:nvGrpSpPr>
            <p:cNvPr id="45077" name="Group 5"/>
            <p:cNvGrpSpPr>
              <a:grpSpLocks/>
            </p:cNvGrpSpPr>
            <p:nvPr/>
          </p:nvGrpSpPr>
          <p:grpSpPr bwMode="auto">
            <a:xfrm>
              <a:off x="0" y="0"/>
              <a:ext cx="4385" cy="519"/>
              <a:chOff x="0" y="0"/>
              <a:chExt cx="4385" cy="519"/>
            </a:xfrm>
          </p:grpSpPr>
          <p:grpSp>
            <p:nvGrpSpPr>
              <p:cNvPr id="45079" name="Group 6"/>
              <p:cNvGrpSpPr>
                <a:grpSpLocks/>
              </p:cNvGrpSpPr>
              <p:nvPr/>
            </p:nvGrpSpPr>
            <p:grpSpPr bwMode="auto">
              <a:xfrm>
                <a:off x="0" y="0"/>
                <a:ext cx="942" cy="173"/>
                <a:chOff x="0" y="0"/>
                <a:chExt cx="942" cy="173"/>
              </a:xfrm>
            </p:grpSpPr>
            <p:sp>
              <p:nvSpPr>
                <p:cNvPr id="45095" name="Rectangle 7"/>
                <p:cNvSpPr>
                  <a:spLocks noChangeArrowheads="1"/>
                </p:cNvSpPr>
                <p:nvPr/>
              </p:nvSpPr>
              <p:spPr bwMode="auto">
                <a:xfrm>
                  <a:off x="0" y="0"/>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Router Commands</a:t>
                  </a:r>
                  <a:endParaRPr lang="en-US" altLang="zh-CN" sz="2000">
                    <a:latin typeface="Times New Roman" pitchFamily="18" charset="0"/>
                  </a:endParaRPr>
                </a:p>
              </p:txBody>
            </p:sp>
            <p:sp>
              <p:nvSpPr>
                <p:cNvPr id="45096" name="Rectangle 8"/>
                <p:cNvSpPr>
                  <a:spLocks noChangeArrowheads="1"/>
                </p:cNvSpPr>
                <p:nvPr/>
              </p:nvSpPr>
              <p:spPr bwMode="auto">
                <a:xfrm>
                  <a:off x="0" y="0"/>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80" name="Group 9"/>
              <p:cNvGrpSpPr>
                <a:grpSpLocks/>
              </p:cNvGrpSpPr>
              <p:nvPr/>
            </p:nvGrpSpPr>
            <p:grpSpPr bwMode="auto">
              <a:xfrm>
                <a:off x="942" y="0"/>
                <a:ext cx="3443" cy="173"/>
                <a:chOff x="942" y="0"/>
                <a:chExt cx="3443" cy="173"/>
              </a:xfrm>
            </p:grpSpPr>
            <p:sp>
              <p:nvSpPr>
                <p:cNvPr id="45093" name="Rectangle 10"/>
                <p:cNvSpPr>
                  <a:spLocks noChangeArrowheads="1"/>
                </p:cNvSpPr>
                <p:nvPr/>
              </p:nvSpPr>
              <p:spPr bwMode="auto">
                <a:xfrm>
                  <a:off x="942" y="0"/>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Description</a:t>
                  </a:r>
                  <a:endParaRPr lang="en-US" altLang="zh-CN" sz="2000">
                    <a:latin typeface="Times New Roman" pitchFamily="18" charset="0"/>
                  </a:endParaRPr>
                </a:p>
              </p:txBody>
            </p:sp>
            <p:sp>
              <p:nvSpPr>
                <p:cNvPr id="45094" name="Rectangle 11"/>
                <p:cNvSpPr>
                  <a:spLocks noChangeArrowheads="1"/>
                </p:cNvSpPr>
                <p:nvPr/>
              </p:nvSpPr>
              <p:spPr bwMode="auto">
                <a:xfrm>
                  <a:off x="942" y="0"/>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81" name="Group 12"/>
              <p:cNvGrpSpPr>
                <a:grpSpLocks/>
              </p:cNvGrpSpPr>
              <p:nvPr/>
            </p:nvGrpSpPr>
            <p:grpSpPr bwMode="auto">
              <a:xfrm>
                <a:off x="0" y="173"/>
                <a:ext cx="942" cy="173"/>
                <a:chOff x="0" y="173"/>
                <a:chExt cx="942" cy="173"/>
              </a:xfrm>
            </p:grpSpPr>
            <p:sp>
              <p:nvSpPr>
                <p:cNvPr id="45091" name="Rectangle 13"/>
                <p:cNvSpPr>
                  <a:spLocks noChangeArrowheads="1"/>
                </p:cNvSpPr>
                <p:nvPr/>
              </p:nvSpPr>
              <p:spPr bwMode="auto">
                <a:xfrm>
                  <a:off x="0" y="173"/>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i="1">
                      <a:solidFill>
                        <a:srgbClr val="000000"/>
                      </a:solidFill>
                      <a:latin typeface="Times New Roman" pitchFamily="18" charset="0"/>
                    </a:rPr>
                    <a:t>protocol</a:t>
                  </a:r>
                  <a:endParaRPr lang="en-US" altLang="zh-CN" sz="2000">
                    <a:latin typeface="Times New Roman" pitchFamily="18" charset="0"/>
                  </a:endParaRPr>
                </a:p>
              </p:txBody>
            </p:sp>
            <p:sp>
              <p:nvSpPr>
                <p:cNvPr id="45092" name="Rectangle 14"/>
                <p:cNvSpPr>
                  <a:spLocks noChangeArrowheads="1"/>
                </p:cNvSpPr>
                <p:nvPr/>
              </p:nvSpPr>
              <p:spPr bwMode="auto">
                <a:xfrm>
                  <a:off x="0" y="173"/>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82" name="Group 15"/>
              <p:cNvGrpSpPr>
                <a:grpSpLocks/>
              </p:cNvGrpSpPr>
              <p:nvPr/>
            </p:nvGrpSpPr>
            <p:grpSpPr bwMode="auto">
              <a:xfrm>
                <a:off x="942" y="173"/>
                <a:ext cx="3443" cy="173"/>
                <a:chOff x="942" y="173"/>
                <a:chExt cx="3443" cy="173"/>
              </a:xfrm>
            </p:grpSpPr>
            <p:sp>
              <p:nvSpPr>
                <p:cNvPr id="45089" name="Rectangle 16"/>
                <p:cNvSpPr>
                  <a:spLocks noChangeArrowheads="1"/>
                </p:cNvSpPr>
                <p:nvPr/>
              </p:nvSpPr>
              <p:spPr bwMode="auto">
                <a:xfrm>
                  <a:off x="942" y="173"/>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either RIP, IGRP, OSPF, or Enhanced IGRP.</a:t>
                  </a:r>
                  <a:endParaRPr lang="en-US" altLang="zh-CN" sz="2000">
                    <a:latin typeface="Times New Roman" pitchFamily="18" charset="0"/>
                  </a:endParaRPr>
                </a:p>
              </p:txBody>
            </p:sp>
            <p:sp>
              <p:nvSpPr>
                <p:cNvPr id="45090" name="Rectangle 17"/>
                <p:cNvSpPr>
                  <a:spLocks noChangeArrowheads="1"/>
                </p:cNvSpPr>
                <p:nvPr/>
              </p:nvSpPr>
              <p:spPr bwMode="auto">
                <a:xfrm>
                  <a:off x="942" y="173"/>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83" name="Group 18"/>
              <p:cNvGrpSpPr>
                <a:grpSpLocks/>
              </p:cNvGrpSpPr>
              <p:nvPr/>
            </p:nvGrpSpPr>
            <p:grpSpPr bwMode="auto">
              <a:xfrm>
                <a:off x="0" y="346"/>
                <a:ext cx="942" cy="173"/>
                <a:chOff x="0" y="346"/>
                <a:chExt cx="942" cy="173"/>
              </a:xfrm>
            </p:grpSpPr>
            <p:sp>
              <p:nvSpPr>
                <p:cNvPr id="45087" name="Rectangle 19"/>
                <p:cNvSpPr>
                  <a:spLocks noChangeArrowheads="1"/>
                </p:cNvSpPr>
                <p:nvPr/>
              </p:nvSpPr>
              <p:spPr bwMode="auto">
                <a:xfrm>
                  <a:off x="0" y="346"/>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b="1" i="1">
                      <a:solidFill>
                        <a:srgbClr val="000000"/>
                      </a:solidFill>
                      <a:latin typeface="Times New Roman" pitchFamily="18" charset="0"/>
                    </a:rPr>
                    <a:t>options</a:t>
                  </a:r>
                  <a:endParaRPr lang="en-US" altLang="zh-CN" sz="2000">
                    <a:latin typeface="Times New Roman" pitchFamily="18" charset="0"/>
                  </a:endParaRPr>
                </a:p>
              </p:txBody>
            </p:sp>
            <p:sp>
              <p:nvSpPr>
                <p:cNvPr id="45088" name="Rectangle 20"/>
                <p:cNvSpPr>
                  <a:spLocks noChangeArrowheads="1"/>
                </p:cNvSpPr>
                <p:nvPr/>
              </p:nvSpPr>
              <p:spPr bwMode="auto">
                <a:xfrm>
                  <a:off x="0" y="346"/>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84" name="Group 21"/>
              <p:cNvGrpSpPr>
                <a:grpSpLocks/>
              </p:cNvGrpSpPr>
              <p:nvPr/>
            </p:nvGrpSpPr>
            <p:grpSpPr bwMode="auto">
              <a:xfrm>
                <a:off x="942" y="346"/>
                <a:ext cx="3443" cy="173"/>
                <a:chOff x="942" y="346"/>
                <a:chExt cx="3443" cy="173"/>
              </a:xfrm>
            </p:grpSpPr>
            <p:sp>
              <p:nvSpPr>
                <p:cNvPr id="45085" name="Rectangle 22"/>
                <p:cNvSpPr>
                  <a:spLocks noChangeArrowheads="1"/>
                </p:cNvSpPr>
                <p:nvPr/>
              </p:nvSpPr>
              <p:spPr bwMode="auto">
                <a:xfrm>
                  <a:off x="942" y="346"/>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000">
                      <a:solidFill>
                        <a:srgbClr val="000000"/>
                      </a:solidFill>
                      <a:latin typeface="Times New Roman" pitchFamily="18" charset="0"/>
                    </a:rPr>
                    <a:t>such as autonomous system, which is used with protocols that require it, such as IGRP</a:t>
                  </a:r>
                  <a:endParaRPr lang="en-US" altLang="zh-CN" sz="2000">
                    <a:latin typeface="Times New Roman" pitchFamily="18" charset="0"/>
                  </a:endParaRPr>
                </a:p>
              </p:txBody>
            </p:sp>
            <p:sp>
              <p:nvSpPr>
                <p:cNvPr id="45086" name="Rectangle 23"/>
                <p:cNvSpPr>
                  <a:spLocks noChangeArrowheads="1"/>
                </p:cNvSpPr>
                <p:nvPr/>
              </p:nvSpPr>
              <p:spPr bwMode="auto">
                <a:xfrm>
                  <a:off x="942" y="346"/>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45078" name="Rectangle 24"/>
            <p:cNvSpPr>
              <a:spLocks noChangeArrowheads="1"/>
            </p:cNvSpPr>
            <p:nvPr/>
          </p:nvSpPr>
          <p:spPr bwMode="auto">
            <a:xfrm>
              <a:off x="-3" y="-3"/>
              <a:ext cx="4391" cy="525"/>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5061" name="Rectangle 25"/>
          <p:cNvSpPr>
            <a:spLocks noChangeArrowheads="1"/>
          </p:cNvSpPr>
          <p:nvPr/>
        </p:nvSpPr>
        <p:spPr bwMode="auto">
          <a:xfrm>
            <a:off x="2519363" y="3149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grpSp>
        <p:nvGrpSpPr>
          <p:cNvPr id="45062" name="Group 26"/>
          <p:cNvGrpSpPr>
            <a:grpSpLocks/>
          </p:cNvGrpSpPr>
          <p:nvPr/>
        </p:nvGrpSpPr>
        <p:grpSpPr bwMode="auto">
          <a:xfrm>
            <a:off x="395288" y="5805488"/>
            <a:ext cx="8497887" cy="790575"/>
            <a:chOff x="-3" y="-3"/>
            <a:chExt cx="2587" cy="352"/>
          </a:xfrm>
        </p:grpSpPr>
        <p:grpSp>
          <p:nvGrpSpPr>
            <p:cNvPr id="45063" name="Group 27"/>
            <p:cNvGrpSpPr>
              <a:grpSpLocks/>
            </p:cNvGrpSpPr>
            <p:nvPr/>
          </p:nvGrpSpPr>
          <p:grpSpPr bwMode="auto">
            <a:xfrm>
              <a:off x="0" y="0"/>
              <a:ext cx="2581" cy="346"/>
              <a:chOff x="0" y="0"/>
              <a:chExt cx="2581" cy="346"/>
            </a:xfrm>
          </p:grpSpPr>
          <p:grpSp>
            <p:nvGrpSpPr>
              <p:cNvPr id="45065" name="Group 28"/>
              <p:cNvGrpSpPr>
                <a:grpSpLocks/>
              </p:cNvGrpSpPr>
              <p:nvPr/>
            </p:nvGrpSpPr>
            <p:grpSpPr bwMode="auto">
              <a:xfrm>
                <a:off x="0" y="0"/>
                <a:ext cx="980" cy="173"/>
                <a:chOff x="0" y="0"/>
                <a:chExt cx="980" cy="173"/>
              </a:xfrm>
            </p:grpSpPr>
            <p:sp>
              <p:nvSpPr>
                <p:cNvPr id="45075" name="Rectangle 29"/>
                <p:cNvSpPr>
                  <a:spLocks noChangeArrowheads="1"/>
                </p:cNvSpPr>
                <p:nvPr/>
              </p:nvSpPr>
              <p:spPr bwMode="auto">
                <a:xfrm>
                  <a:off x="0" y="0"/>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Network Command</a:t>
                  </a:r>
                  <a:endParaRPr lang="en-US" altLang="zh-CN" sz="2000">
                    <a:latin typeface="Times New Roman" pitchFamily="18" charset="0"/>
                  </a:endParaRPr>
                </a:p>
              </p:txBody>
            </p:sp>
            <p:sp>
              <p:nvSpPr>
                <p:cNvPr id="45076" name="Rectangle 30"/>
                <p:cNvSpPr>
                  <a:spLocks noChangeArrowheads="1"/>
                </p:cNvSpPr>
                <p:nvPr/>
              </p:nvSpPr>
              <p:spPr bwMode="auto">
                <a:xfrm>
                  <a:off x="0" y="0"/>
                  <a:ext cx="980"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66" name="Group 31"/>
              <p:cNvGrpSpPr>
                <a:grpSpLocks/>
              </p:cNvGrpSpPr>
              <p:nvPr/>
            </p:nvGrpSpPr>
            <p:grpSpPr bwMode="auto">
              <a:xfrm>
                <a:off x="980" y="0"/>
                <a:ext cx="1601" cy="173"/>
                <a:chOff x="980" y="0"/>
                <a:chExt cx="1601" cy="173"/>
              </a:xfrm>
            </p:grpSpPr>
            <p:sp>
              <p:nvSpPr>
                <p:cNvPr id="45073" name="Rectangle 32"/>
                <p:cNvSpPr>
                  <a:spLocks noChangeArrowheads="1"/>
                </p:cNvSpPr>
                <p:nvPr/>
              </p:nvSpPr>
              <p:spPr bwMode="auto">
                <a:xfrm>
                  <a:off x="980" y="0"/>
                  <a:ext cx="16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Description</a:t>
                  </a:r>
                  <a:endParaRPr lang="en-US" altLang="zh-CN" sz="2000">
                    <a:latin typeface="Times New Roman" pitchFamily="18" charset="0"/>
                  </a:endParaRPr>
                </a:p>
              </p:txBody>
            </p:sp>
            <p:sp>
              <p:nvSpPr>
                <p:cNvPr id="45074" name="Rectangle 33"/>
                <p:cNvSpPr>
                  <a:spLocks noChangeArrowheads="1"/>
                </p:cNvSpPr>
                <p:nvPr/>
              </p:nvSpPr>
              <p:spPr bwMode="auto">
                <a:xfrm>
                  <a:off x="980" y="0"/>
                  <a:ext cx="1601"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67" name="Group 34"/>
              <p:cNvGrpSpPr>
                <a:grpSpLocks/>
              </p:cNvGrpSpPr>
              <p:nvPr/>
            </p:nvGrpSpPr>
            <p:grpSpPr bwMode="auto">
              <a:xfrm>
                <a:off x="0" y="173"/>
                <a:ext cx="980" cy="173"/>
                <a:chOff x="0" y="173"/>
                <a:chExt cx="980" cy="173"/>
              </a:xfrm>
            </p:grpSpPr>
            <p:sp>
              <p:nvSpPr>
                <p:cNvPr id="45071" name="Rectangle 35"/>
                <p:cNvSpPr>
                  <a:spLocks noChangeArrowheads="1"/>
                </p:cNvSpPr>
                <p:nvPr/>
              </p:nvSpPr>
              <p:spPr bwMode="auto">
                <a:xfrm>
                  <a:off x="0" y="173"/>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Times New Roman" pitchFamily="18" charset="0"/>
                    </a:rPr>
                    <a:t>network-number</a:t>
                  </a:r>
                  <a:endParaRPr lang="en-US" altLang="zh-CN" sz="2000">
                    <a:latin typeface="Times New Roman" pitchFamily="18" charset="0"/>
                  </a:endParaRPr>
                </a:p>
              </p:txBody>
            </p:sp>
            <p:sp>
              <p:nvSpPr>
                <p:cNvPr id="45072" name="Rectangle 36"/>
                <p:cNvSpPr>
                  <a:spLocks noChangeArrowheads="1"/>
                </p:cNvSpPr>
                <p:nvPr/>
              </p:nvSpPr>
              <p:spPr bwMode="auto">
                <a:xfrm>
                  <a:off x="0" y="173"/>
                  <a:ext cx="980"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068" name="Group 37"/>
              <p:cNvGrpSpPr>
                <a:grpSpLocks/>
              </p:cNvGrpSpPr>
              <p:nvPr/>
            </p:nvGrpSpPr>
            <p:grpSpPr bwMode="auto">
              <a:xfrm>
                <a:off x="980" y="173"/>
                <a:ext cx="1601" cy="173"/>
                <a:chOff x="980" y="173"/>
                <a:chExt cx="1601" cy="173"/>
              </a:xfrm>
            </p:grpSpPr>
            <p:sp>
              <p:nvSpPr>
                <p:cNvPr id="45069" name="Rectangle 38"/>
                <p:cNvSpPr>
                  <a:spLocks noChangeArrowheads="1"/>
                </p:cNvSpPr>
                <p:nvPr/>
              </p:nvSpPr>
              <p:spPr bwMode="auto">
                <a:xfrm>
                  <a:off x="980" y="173"/>
                  <a:ext cx="16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a:solidFill>
                        <a:srgbClr val="000000"/>
                      </a:solidFill>
                      <a:latin typeface="Times New Roman" pitchFamily="18" charset="0"/>
                    </a:rPr>
                    <a:t>specifies a directly-connected network</a:t>
                  </a:r>
                  <a:endParaRPr lang="en-US" altLang="zh-CN" sz="2000">
                    <a:latin typeface="Times New Roman" pitchFamily="18" charset="0"/>
                  </a:endParaRPr>
                </a:p>
              </p:txBody>
            </p:sp>
            <p:sp>
              <p:nvSpPr>
                <p:cNvPr id="45070" name="Rectangle 39"/>
                <p:cNvSpPr>
                  <a:spLocks noChangeArrowheads="1"/>
                </p:cNvSpPr>
                <p:nvPr/>
              </p:nvSpPr>
              <p:spPr bwMode="auto">
                <a:xfrm>
                  <a:off x="980" y="173"/>
                  <a:ext cx="1601"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45064" name="Rectangle 40"/>
            <p:cNvSpPr>
              <a:spLocks noChangeArrowheads="1"/>
            </p:cNvSpPr>
            <p:nvPr/>
          </p:nvSpPr>
          <p:spPr bwMode="auto">
            <a:xfrm>
              <a:off x="-3" y="-3"/>
              <a:ext cx="2587" cy="35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04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844675"/>
            <a:ext cx="497046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3"/>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6084" name="Rectangle 4"/>
          <p:cNvSpPr>
            <a:spLocks noChangeArrowheads="1"/>
          </p:cNvSpPr>
          <p:nvPr/>
        </p:nvSpPr>
        <p:spPr bwMode="auto">
          <a:xfrm>
            <a:off x="539750" y="1844675"/>
            <a:ext cx="33115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marL="469900" indent="-469900">
              <a:lnSpc>
                <a:spcPct val="130000"/>
              </a:lnSpc>
              <a:buClr>
                <a:schemeClr val="accent2"/>
              </a:buClr>
              <a:buFont typeface="Wingdings" pitchFamily="2" charset="2"/>
              <a:buChar char="o"/>
            </a:pPr>
            <a:r>
              <a:rPr lang="en-US" altLang="zh-CN" sz="2400">
                <a:solidFill>
                  <a:srgbClr val="000000"/>
                </a:solidFill>
                <a:latin typeface="Times New Roman" pitchFamily="18" charset="0"/>
              </a:rPr>
              <a:t> Default routes keep routing tables shorter.</a:t>
            </a:r>
          </a:p>
          <a:p>
            <a:pPr marL="469900" indent="-469900">
              <a:lnSpc>
                <a:spcPct val="130000"/>
              </a:lnSpc>
              <a:buClr>
                <a:schemeClr val="accent2"/>
              </a:buClr>
              <a:buFont typeface="Wingdings" pitchFamily="2" charset="2"/>
              <a:buChar char="o"/>
            </a:pPr>
            <a:r>
              <a:rPr lang="en-US" altLang="zh-CN" sz="2400">
                <a:solidFill>
                  <a:srgbClr val="000000"/>
                </a:solidFill>
                <a:latin typeface="Times New Roman" pitchFamily="18" charset="0"/>
              </a:rPr>
              <a:t> When an entry for a destination network does not exist in a routing table, the packet is sent to the default network. </a:t>
            </a:r>
          </a:p>
          <a:p>
            <a:pPr marL="469900" indent="-469900">
              <a:lnSpc>
                <a:spcPct val="130000"/>
              </a:lnSpc>
              <a:buClr>
                <a:schemeClr val="accent2"/>
              </a:buClr>
              <a:buFont typeface="Wingdings" pitchFamily="2" charset="2"/>
              <a:buChar char="o"/>
            </a:pPr>
            <a:endParaRPr lang="en-US" altLang="zh-CN" sz="2400">
              <a:solidFill>
                <a:srgbClr val="000000"/>
              </a:solidFill>
              <a:latin typeface="Times New Roman" pitchFamily="18" charset="0"/>
            </a:endParaRPr>
          </a:p>
          <a:p>
            <a:pPr marL="469900" indent="-469900">
              <a:lnSpc>
                <a:spcPct val="130000"/>
              </a:lnSpc>
              <a:buClr>
                <a:schemeClr val="accent2"/>
              </a:buClr>
              <a:buFont typeface="Wingdings" pitchFamily="2" charset="2"/>
              <a:buChar char="o"/>
            </a:pPr>
            <a:endParaRPr lang="en-US" altLang="zh-CN" sz="2400">
              <a:solidFill>
                <a:srgbClr val="000000"/>
              </a:solidFill>
              <a:latin typeface="Times New Roman" pitchFamily="18" charset="0"/>
            </a:endParaRPr>
          </a:p>
        </p:txBody>
      </p:sp>
      <p:sp>
        <p:nvSpPr>
          <p:cNvPr id="46085" name="Rectangle 5"/>
          <p:cNvSpPr>
            <a:spLocks noChangeArrowheads="1"/>
          </p:cNvSpPr>
          <p:nvPr/>
        </p:nvSpPr>
        <p:spPr bwMode="auto">
          <a:xfrm>
            <a:off x="3165475" y="-268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6086" name="Rectangle 6"/>
          <p:cNvSpPr>
            <a:spLocks noGrp="1" noChangeArrowheads="1"/>
          </p:cNvSpPr>
          <p:nvPr>
            <p:ph type="title" idx="4294967295"/>
          </p:nvPr>
        </p:nvSpPr>
        <p:spPr>
          <a:xfrm>
            <a:off x="611188" y="260350"/>
            <a:ext cx="7793037" cy="1143000"/>
          </a:xfrm>
        </p:spPr>
        <p:txBody>
          <a:bodyPr/>
          <a:lstStyle/>
          <a:p>
            <a:pPr eaLnBrk="1" hangingPunct="1"/>
            <a:r>
              <a:rPr lang="en-US" altLang="zh-CN" sz="3600" smtClean="0"/>
              <a:t>Define Default Route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827088" y="3789363"/>
            <a:ext cx="7696200" cy="1447800"/>
            <a:chOff x="-3" y="-3"/>
            <a:chExt cx="3847" cy="352"/>
          </a:xfrm>
        </p:grpSpPr>
        <p:grpSp>
          <p:nvGrpSpPr>
            <p:cNvPr id="47110" name="Group 3"/>
            <p:cNvGrpSpPr>
              <a:grpSpLocks/>
            </p:cNvGrpSpPr>
            <p:nvPr/>
          </p:nvGrpSpPr>
          <p:grpSpPr bwMode="auto">
            <a:xfrm>
              <a:off x="0" y="0"/>
              <a:ext cx="3841" cy="346"/>
              <a:chOff x="0" y="0"/>
              <a:chExt cx="3841" cy="346"/>
            </a:xfrm>
          </p:grpSpPr>
          <p:grpSp>
            <p:nvGrpSpPr>
              <p:cNvPr id="47112" name="Group 4"/>
              <p:cNvGrpSpPr>
                <a:grpSpLocks/>
              </p:cNvGrpSpPr>
              <p:nvPr/>
            </p:nvGrpSpPr>
            <p:grpSpPr bwMode="auto">
              <a:xfrm>
                <a:off x="0" y="0"/>
                <a:ext cx="1435" cy="173"/>
                <a:chOff x="0" y="0"/>
                <a:chExt cx="1435" cy="173"/>
              </a:xfrm>
            </p:grpSpPr>
            <p:sp>
              <p:nvSpPr>
                <p:cNvPr id="47122" name="Rectangle 5"/>
                <p:cNvSpPr>
                  <a:spLocks noChangeArrowheads="1"/>
                </p:cNvSpPr>
                <p:nvPr/>
              </p:nvSpPr>
              <p:spPr bwMode="auto">
                <a:xfrm>
                  <a:off x="0" y="0"/>
                  <a:ext cx="14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ip default network Command</a:t>
                  </a:r>
                  <a:endParaRPr lang="en-US" altLang="zh-CN" sz="2000">
                    <a:latin typeface="Times New Roman" pitchFamily="18" charset="0"/>
                  </a:endParaRPr>
                </a:p>
              </p:txBody>
            </p:sp>
            <p:sp>
              <p:nvSpPr>
                <p:cNvPr id="47123" name="Rectangle 6"/>
                <p:cNvSpPr>
                  <a:spLocks noChangeArrowheads="1"/>
                </p:cNvSpPr>
                <p:nvPr/>
              </p:nvSpPr>
              <p:spPr bwMode="auto">
                <a:xfrm>
                  <a:off x="0" y="0"/>
                  <a:ext cx="143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7113" name="Group 7"/>
              <p:cNvGrpSpPr>
                <a:grpSpLocks/>
              </p:cNvGrpSpPr>
              <p:nvPr/>
            </p:nvGrpSpPr>
            <p:grpSpPr bwMode="auto">
              <a:xfrm>
                <a:off x="1435" y="0"/>
                <a:ext cx="2406" cy="173"/>
                <a:chOff x="1435" y="0"/>
                <a:chExt cx="2406" cy="173"/>
              </a:xfrm>
            </p:grpSpPr>
            <p:sp>
              <p:nvSpPr>
                <p:cNvPr id="47120" name="Rectangle 8"/>
                <p:cNvSpPr>
                  <a:spLocks noChangeArrowheads="1"/>
                </p:cNvSpPr>
                <p:nvPr/>
              </p:nvSpPr>
              <p:spPr bwMode="auto">
                <a:xfrm>
                  <a:off x="1435" y="0"/>
                  <a:ext cx="2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000" b="1">
                      <a:solidFill>
                        <a:srgbClr val="000000"/>
                      </a:solidFill>
                      <a:latin typeface="Arial" charset="0"/>
                    </a:rPr>
                    <a:t>Description</a:t>
                  </a:r>
                  <a:endParaRPr lang="en-US" altLang="zh-CN" sz="2000">
                    <a:latin typeface="Times New Roman" pitchFamily="18" charset="0"/>
                  </a:endParaRPr>
                </a:p>
              </p:txBody>
            </p:sp>
            <p:sp>
              <p:nvSpPr>
                <p:cNvPr id="47121" name="Rectangle 9"/>
                <p:cNvSpPr>
                  <a:spLocks noChangeArrowheads="1"/>
                </p:cNvSpPr>
                <p:nvPr/>
              </p:nvSpPr>
              <p:spPr bwMode="auto">
                <a:xfrm>
                  <a:off x="1435" y="0"/>
                  <a:ext cx="2406"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7114" name="Group 10"/>
              <p:cNvGrpSpPr>
                <a:grpSpLocks/>
              </p:cNvGrpSpPr>
              <p:nvPr/>
            </p:nvGrpSpPr>
            <p:grpSpPr bwMode="auto">
              <a:xfrm>
                <a:off x="0" y="173"/>
                <a:ext cx="1435" cy="173"/>
                <a:chOff x="0" y="173"/>
                <a:chExt cx="1435" cy="173"/>
              </a:xfrm>
            </p:grpSpPr>
            <p:sp>
              <p:nvSpPr>
                <p:cNvPr id="47118" name="Rectangle 11"/>
                <p:cNvSpPr>
                  <a:spLocks noChangeArrowheads="1"/>
                </p:cNvSpPr>
                <p:nvPr/>
              </p:nvSpPr>
              <p:spPr bwMode="auto">
                <a:xfrm>
                  <a:off x="0" y="173"/>
                  <a:ext cx="14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400" b="1" i="1">
                      <a:solidFill>
                        <a:srgbClr val="000000"/>
                      </a:solidFill>
                      <a:latin typeface="Times New Roman" pitchFamily="18" charset="0"/>
                    </a:rPr>
                    <a:t>network-number</a:t>
                  </a:r>
                  <a:endParaRPr lang="en-US" altLang="zh-CN" sz="2400">
                    <a:latin typeface="Times New Roman" pitchFamily="18" charset="0"/>
                  </a:endParaRPr>
                </a:p>
              </p:txBody>
            </p:sp>
            <p:sp>
              <p:nvSpPr>
                <p:cNvPr id="47119" name="Rectangle 12"/>
                <p:cNvSpPr>
                  <a:spLocks noChangeArrowheads="1"/>
                </p:cNvSpPr>
                <p:nvPr/>
              </p:nvSpPr>
              <p:spPr bwMode="auto">
                <a:xfrm>
                  <a:off x="0" y="173"/>
                  <a:ext cx="143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7115" name="Group 13"/>
              <p:cNvGrpSpPr>
                <a:grpSpLocks/>
              </p:cNvGrpSpPr>
              <p:nvPr/>
            </p:nvGrpSpPr>
            <p:grpSpPr bwMode="auto">
              <a:xfrm>
                <a:off x="1435" y="173"/>
                <a:ext cx="2406" cy="173"/>
                <a:chOff x="1435" y="173"/>
                <a:chExt cx="2406" cy="173"/>
              </a:xfrm>
            </p:grpSpPr>
            <p:sp>
              <p:nvSpPr>
                <p:cNvPr id="47116" name="Rectangle 14"/>
                <p:cNvSpPr>
                  <a:spLocks noChangeArrowheads="1"/>
                </p:cNvSpPr>
                <p:nvPr/>
              </p:nvSpPr>
              <p:spPr bwMode="auto">
                <a:xfrm>
                  <a:off x="1435" y="173"/>
                  <a:ext cx="2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2400">
                      <a:solidFill>
                        <a:srgbClr val="000000"/>
                      </a:solidFill>
                      <a:latin typeface="Times New Roman" pitchFamily="18" charset="0"/>
                    </a:rPr>
                    <a:t>IP network number or subnet number defined as the default</a:t>
                  </a:r>
                  <a:endParaRPr lang="en-US" altLang="zh-CN" sz="2400">
                    <a:latin typeface="Times New Roman" pitchFamily="18" charset="0"/>
                  </a:endParaRPr>
                </a:p>
              </p:txBody>
            </p:sp>
            <p:sp>
              <p:nvSpPr>
                <p:cNvPr id="47117" name="Rectangle 15"/>
                <p:cNvSpPr>
                  <a:spLocks noChangeArrowheads="1"/>
                </p:cNvSpPr>
                <p:nvPr/>
              </p:nvSpPr>
              <p:spPr bwMode="auto">
                <a:xfrm>
                  <a:off x="1435" y="173"/>
                  <a:ext cx="2406"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47111" name="Rectangle 16"/>
            <p:cNvSpPr>
              <a:spLocks noChangeArrowheads="1"/>
            </p:cNvSpPr>
            <p:nvPr/>
          </p:nvSpPr>
          <p:spPr bwMode="auto">
            <a:xfrm>
              <a:off x="-3" y="-3"/>
              <a:ext cx="3847" cy="35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107" name="Rectangle 17"/>
          <p:cNvSpPr>
            <a:spLocks noChangeArrowheads="1"/>
          </p:cNvSpPr>
          <p:nvPr/>
        </p:nvSpPr>
        <p:spPr bwMode="auto">
          <a:xfrm>
            <a:off x="3165475" y="-2276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7108" name="Rectangle 18"/>
          <p:cNvSpPr>
            <a:spLocks noGrp="1" noChangeArrowheads="1"/>
          </p:cNvSpPr>
          <p:nvPr>
            <p:ph type="title" idx="4294967295"/>
          </p:nvPr>
        </p:nvSpPr>
        <p:spPr/>
        <p:txBody>
          <a:bodyPr/>
          <a:lstStyle/>
          <a:p>
            <a:pPr eaLnBrk="1" hangingPunct="1"/>
            <a:r>
              <a:rPr lang="en-US" altLang="zh-CN" smtClean="0"/>
              <a:t>Define Default Route(I)</a:t>
            </a:r>
          </a:p>
        </p:txBody>
      </p:sp>
      <p:sp>
        <p:nvSpPr>
          <p:cNvPr id="47109" name="Text Box 19"/>
          <p:cNvSpPr txBox="1">
            <a:spLocks noChangeArrowheads="1"/>
          </p:cNvSpPr>
          <p:nvPr/>
        </p:nvSpPr>
        <p:spPr bwMode="auto">
          <a:xfrm>
            <a:off x="323850" y="1773238"/>
            <a:ext cx="88201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69900" indent="-469900" eaLnBrk="0" hangingPunct="0">
              <a:defRPr>
                <a:solidFill>
                  <a:schemeClr val="tx1"/>
                </a:solidFill>
                <a:latin typeface="Verdana" pitchFamily="34" charset="0"/>
                <a:ea typeface="宋体" pitchFamily="2" charset="-122"/>
              </a:defRPr>
            </a:lvl1pPr>
            <a:lvl2pPr marL="908050" indent="-436563"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ct val="170000"/>
              </a:lnSpc>
              <a:buClr>
                <a:schemeClr val="accent2"/>
              </a:buClr>
              <a:buFont typeface="Wingdings" pitchFamily="2" charset="2"/>
              <a:buChar char="o"/>
            </a:pPr>
            <a:r>
              <a:rPr lang="en-US" altLang="zh-CN" sz="2800">
                <a:solidFill>
                  <a:srgbClr val="000000"/>
                </a:solidFill>
                <a:latin typeface="Times New Roman" pitchFamily="18" charset="0"/>
              </a:rPr>
              <a:t>Define a default route using dynamic routing protocols  </a:t>
            </a:r>
          </a:p>
          <a:p>
            <a:pPr lvl="1" eaLnBrk="1" hangingPunct="1">
              <a:lnSpc>
                <a:spcPct val="170000"/>
              </a:lnSpc>
              <a:buClr>
                <a:schemeClr val="accent2"/>
              </a:buClr>
              <a:buFont typeface="Wingdings" pitchFamily="2" charset="2"/>
              <a:buChar char="o"/>
            </a:pPr>
            <a:r>
              <a:rPr lang="en-US" altLang="zh-CN" sz="2800">
                <a:solidFill>
                  <a:srgbClr val="000000"/>
                </a:solidFill>
                <a:latin typeface="Times New Roman" pitchFamily="18" charset="0"/>
              </a:rPr>
              <a:t>Router(config)# ip default-network [network-number]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165475" y="-2276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8131" name="Rectangle 3"/>
          <p:cNvSpPr>
            <a:spLocks noChangeArrowheads="1"/>
          </p:cNvSpPr>
          <p:nvPr/>
        </p:nvSpPr>
        <p:spPr bwMode="auto">
          <a:xfrm>
            <a:off x="323850" y="1773238"/>
            <a:ext cx="8686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marL="469900" indent="-469900">
              <a:lnSpc>
                <a:spcPct val="140000"/>
              </a:lnSpc>
              <a:buClr>
                <a:schemeClr val="accent2"/>
              </a:buClr>
              <a:buFont typeface="Wingdings" pitchFamily="2" charset="2"/>
              <a:buChar char="o"/>
            </a:pPr>
            <a:r>
              <a:rPr lang="en-US" altLang="zh-CN" sz="2800">
                <a:solidFill>
                  <a:srgbClr val="000000"/>
                </a:solidFill>
                <a:latin typeface="Times New Roman" pitchFamily="18" charset="0"/>
              </a:rPr>
              <a:t>Define a default route as a static route:</a:t>
            </a:r>
          </a:p>
          <a:p>
            <a:pPr marL="469900" indent="-469900">
              <a:lnSpc>
                <a:spcPct val="140000"/>
              </a:lnSpc>
              <a:buClr>
                <a:schemeClr val="accent2"/>
              </a:buClr>
              <a:buFont typeface="Wingdings" pitchFamily="2" charset="2"/>
              <a:buChar char="o"/>
            </a:pPr>
            <a:r>
              <a:rPr lang="en-US" altLang="zh-CN" sz="2800">
                <a:solidFill>
                  <a:srgbClr val="000000"/>
                </a:solidFill>
                <a:latin typeface="Times New Roman" pitchFamily="18" charset="0"/>
              </a:rPr>
              <a:t> Router(config)# ip route 0.0.0.0 0.0.0.0 [next-hop-ip-address| exit-interface]</a:t>
            </a:r>
          </a:p>
          <a:p>
            <a:pPr marL="469900" indent="-469900">
              <a:lnSpc>
                <a:spcPct val="140000"/>
              </a:lnSpc>
              <a:buClr>
                <a:schemeClr val="accent2"/>
              </a:buClr>
              <a:buFont typeface="Wingdings" pitchFamily="2" charset="2"/>
              <a:buChar char="o"/>
            </a:pPr>
            <a:r>
              <a:rPr lang="en-US" altLang="zh-CN" sz="2800">
                <a:solidFill>
                  <a:srgbClr val="000000"/>
                </a:solidFill>
                <a:latin typeface="Times New Roman" pitchFamily="18" charset="0"/>
              </a:rPr>
              <a:t>After configure a default route, use show ip route will display</a:t>
            </a:r>
            <a:r>
              <a:rPr lang="en-US" altLang="zh-CN" sz="2800">
                <a:solidFill>
                  <a:srgbClr val="000000"/>
                </a:solidFill>
                <a:latin typeface="Times New Roman" pitchFamily="18" charset="0"/>
                <a:sym typeface="Wingdings" pitchFamily="2" charset="2"/>
              </a:rPr>
              <a:t>: (172.16.1.2 is the default next-hop address)</a:t>
            </a:r>
            <a:endParaRPr lang="en-US" altLang="zh-CN" sz="2800">
              <a:solidFill>
                <a:srgbClr val="000000"/>
              </a:solidFill>
              <a:latin typeface="Times New Roman" pitchFamily="18" charset="0"/>
            </a:endParaRPr>
          </a:p>
          <a:p>
            <a:pPr marL="908050" lvl="1" indent="-436563">
              <a:lnSpc>
                <a:spcPct val="140000"/>
              </a:lnSpc>
              <a:buClr>
                <a:schemeClr val="accent2"/>
              </a:buClr>
              <a:buFont typeface="Wingdings" pitchFamily="2" charset="2"/>
              <a:buChar char="o"/>
            </a:pPr>
            <a:r>
              <a:rPr lang="en-US" altLang="zh-CN" sz="2800">
                <a:solidFill>
                  <a:srgbClr val="000000"/>
                </a:solidFill>
                <a:latin typeface="Times New Roman" pitchFamily="18" charset="0"/>
              </a:rPr>
              <a:t>Gateway of last resort is 172.16.1.2 to network 0.0.0.0</a:t>
            </a:r>
          </a:p>
        </p:txBody>
      </p:sp>
      <p:sp>
        <p:nvSpPr>
          <p:cNvPr id="48132" name="Rectangle 4"/>
          <p:cNvSpPr>
            <a:spLocks noGrp="1" noChangeArrowheads="1"/>
          </p:cNvSpPr>
          <p:nvPr>
            <p:ph type="title" idx="4294967295"/>
          </p:nvPr>
        </p:nvSpPr>
        <p:spPr/>
        <p:txBody>
          <a:bodyPr/>
          <a:lstStyle/>
          <a:p>
            <a:pPr eaLnBrk="1" hangingPunct="1"/>
            <a:r>
              <a:rPr lang="en-US" altLang="zh-CN" smtClean="0"/>
              <a:t>Define Default Route(II)</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r>
              <a:rPr lang="en-US" altLang="zh-CN" smtClean="0"/>
              <a:t>RAM</a:t>
            </a:r>
          </a:p>
        </p:txBody>
      </p:sp>
      <p:sp>
        <p:nvSpPr>
          <p:cNvPr id="326659" name="Rectangle 3"/>
          <p:cNvSpPr>
            <a:spLocks noGrp="1" noChangeArrowheads="1"/>
          </p:cNvSpPr>
          <p:nvPr>
            <p:ph type="body" idx="1"/>
          </p:nvPr>
        </p:nvSpPr>
        <p:spPr/>
        <p:txBody>
          <a:bodyPr/>
          <a:lstStyle/>
          <a:p>
            <a:pPr eaLnBrk="1" hangingPunct="1">
              <a:lnSpc>
                <a:spcPct val="80000"/>
              </a:lnSpc>
            </a:pPr>
            <a:r>
              <a:rPr lang="en-US" altLang="zh-CN" smtClean="0"/>
              <a:t>Temporary storage for router configuration files</a:t>
            </a:r>
          </a:p>
          <a:p>
            <a:pPr eaLnBrk="1" hangingPunct="1">
              <a:lnSpc>
                <a:spcPct val="80000"/>
              </a:lnSpc>
            </a:pPr>
            <a:r>
              <a:rPr lang="en-US" altLang="zh-CN" smtClean="0"/>
              <a:t>RAM content is lost on power down or restart</a:t>
            </a:r>
          </a:p>
          <a:p>
            <a:pPr eaLnBrk="1" hangingPunct="1">
              <a:lnSpc>
                <a:spcPct val="80000"/>
              </a:lnSpc>
            </a:pPr>
            <a:r>
              <a:rPr lang="en-US" altLang="zh-CN" smtClean="0"/>
              <a:t>Stores...</a:t>
            </a:r>
          </a:p>
          <a:p>
            <a:pPr lvl="1" eaLnBrk="1" hangingPunct="1">
              <a:lnSpc>
                <a:spcPct val="80000"/>
              </a:lnSpc>
            </a:pPr>
            <a:r>
              <a:rPr lang="en-US" altLang="zh-CN" smtClean="0"/>
              <a:t>Routing tables</a:t>
            </a:r>
          </a:p>
          <a:p>
            <a:pPr lvl="1" eaLnBrk="1" hangingPunct="1">
              <a:lnSpc>
                <a:spcPct val="80000"/>
              </a:lnSpc>
            </a:pPr>
            <a:r>
              <a:rPr lang="en-US" altLang="zh-CN" smtClean="0"/>
              <a:t>ARP cache</a:t>
            </a:r>
          </a:p>
          <a:p>
            <a:pPr lvl="1" eaLnBrk="1" hangingPunct="1">
              <a:lnSpc>
                <a:spcPct val="80000"/>
              </a:lnSpc>
            </a:pPr>
            <a:r>
              <a:rPr lang="en-US" altLang="zh-CN" smtClean="0"/>
              <a:t>Fast switching cache</a:t>
            </a:r>
          </a:p>
          <a:p>
            <a:pPr lvl="1" eaLnBrk="1" hangingPunct="1">
              <a:lnSpc>
                <a:spcPct val="80000"/>
              </a:lnSpc>
            </a:pPr>
            <a:r>
              <a:rPr lang="en-US" altLang="zh-CN" smtClean="0"/>
              <a:t>Packet buffering</a:t>
            </a:r>
          </a:p>
          <a:p>
            <a:pPr lvl="1" eaLnBrk="1" hangingPunct="1">
              <a:lnSpc>
                <a:spcPct val="80000"/>
              </a:lnSpc>
            </a:pPr>
            <a:r>
              <a:rPr lang="en-US" altLang="zh-CN" smtClean="0"/>
              <a:t>Packet hold queues</a:t>
            </a:r>
          </a:p>
        </p:txBody>
      </p:sp>
      <p:pic>
        <p:nvPicPr>
          <p:cNvPr id="326660" name="Picture 4" descr="Router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0"/>
            <a:ext cx="3276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p:cTn id="7" dur="500" fill="hold"/>
                                        <p:tgtEl>
                                          <p:spTgt spid="326660"/>
                                        </p:tgtEl>
                                        <p:attrNameLst>
                                          <p:attrName>ppt_w</p:attrName>
                                        </p:attrNameLst>
                                      </p:cBhvr>
                                      <p:tavLst>
                                        <p:tav tm="0">
                                          <p:val>
                                            <p:fltVal val="0"/>
                                          </p:val>
                                        </p:tav>
                                        <p:tav tm="100000">
                                          <p:val>
                                            <p:strVal val="#ppt_w"/>
                                          </p:val>
                                        </p:tav>
                                      </p:tavLst>
                                    </p:anim>
                                    <p:anim calcmode="lin" valueType="num">
                                      <p:cBhvr>
                                        <p:cTn id="8" dur="500" fill="hold"/>
                                        <p:tgtEl>
                                          <p:spTgt spid="326660"/>
                                        </p:tgtEl>
                                        <p:attrNameLst>
                                          <p:attrName>ppt_h</p:attrName>
                                        </p:attrNameLst>
                                      </p:cBhvr>
                                      <p:tavLst>
                                        <p:tav tm="0">
                                          <p:val>
                                            <p:fltVal val="0"/>
                                          </p:val>
                                        </p:tav>
                                        <p:tav tm="100000">
                                          <p:val>
                                            <p:strVal val="#ppt_h"/>
                                          </p:val>
                                        </p:tav>
                                      </p:tavLst>
                                    </p:anim>
                                    <p:anim calcmode="lin" valueType="num">
                                      <p:cBhvr>
                                        <p:cTn id="9" dur="500" fill="hold"/>
                                        <p:tgtEl>
                                          <p:spTgt spid="326660"/>
                                        </p:tgtEl>
                                        <p:attrNameLst>
                                          <p:attrName>ppt_x</p:attrName>
                                        </p:attrNameLst>
                                      </p:cBhvr>
                                      <p:tavLst>
                                        <p:tav tm="0">
                                          <p:val>
                                            <p:fltVal val="0.5"/>
                                          </p:val>
                                        </p:tav>
                                        <p:tav tm="100000">
                                          <p:val>
                                            <p:strVal val="#ppt_x"/>
                                          </p:val>
                                        </p:tav>
                                      </p:tavLst>
                                    </p:anim>
                                    <p:anim calcmode="lin" valueType="num">
                                      <p:cBhvr>
                                        <p:cTn id="10" dur="500" fill="hold"/>
                                        <p:tgtEl>
                                          <p:spTgt spid="326660"/>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26658"/>
                                        </p:tgtEl>
                                        <p:attrNameLst>
                                          <p:attrName>style.visibility</p:attrName>
                                        </p:attrNameLst>
                                      </p:cBhvr>
                                      <p:to>
                                        <p:strVal val="visible"/>
                                      </p:to>
                                    </p:set>
                                    <p:animEffect transition="in" filter="slide(fromBottom)">
                                      <p:cBhvr>
                                        <p:cTn id="14" dur="500"/>
                                        <p:tgtEl>
                                          <p:spTgt spid="3266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26659">
                                            <p:txEl>
                                              <p:pRg st="0" end="0"/>
                                            </p:txEl>
                                          </p:spTgt>
                                        </p:tgtEl>
                                        <p:attrNameLst>
                                          <p:attrName>style.visibility</p:attrName>
                                        </p:attrNameLst>
                                      </p:cBhvr>
                                      <p:to>
                                        <p:strVal val="visible"/>
                                      </p:to>
                                    </p:set>
                                    <p:animEffect transition="in" filter="wipe(left)">
                                      <p:cBhvr>
                                        <p:cTn id="19" dur="500"/>
                                        <p:tgtEl>
                                          <p:spTgt spid="32665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6659">
                                            <p:txEl>
                                              <p:pRg st="1" end="1"/>
                                            </p:txEl>
                                          </p:spTgt>
                                        </p:tgtEl>
                                        <p:attrNameLst>
                                          <p:attrName>style.visibility</p:attrName>
                                        </p:attrNameLst>
                                      </p:cBhvr>
                                      <p:to>
                                        <p:strVal val="visible"/>
                                      </p:to>
                                    </p:set>
                                    <p:animEffect transition="in" filter="wipe(left)">
                                      <p:cBhvr>
                                        <p:cTn id="24" dur="500"/>
                                        <p:tgtEl>
                                          <p:spTgt spid="326659">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26659">
                                            <p:txEl>
                                              <p:pRg st="2" end="2"/>
                                            </p:txEl>
                                          </p:spTgt>
                                        </p:tgtEl>
                                        <p:attrNameLst>
                                          <p:attrName>style.visibility</p:attrName>
                                        </p:attrNameLst>
                                      </p:cBhvr>
                                      <p:to>
                                        <p:strVal val="visible"/>
                                      </p:to>
                                    </p:set>
                                    <p:animEffect transition="in" filter="wipe(left)">
                                      <p:cBhvr>
                                        <p:cTn id="29" dur="500"/>
                                        <p:tgtEl>
                                          <p:spTgt spid="326659">
                                            <p:txEl>
                                              <p:pRg st="2" end="2"/>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6659">
                                            <p:txEl>
                                              <p:pRg st="3" end="3"/>
                                            </p:txEl>
                                          </p:spTgt>
                                        </p:tgtEl>
                                        <p:attrNameLst>
                                          <p:attrName>style.visibility</p:attrName>
                                        </p:attrNameLst>
                                      </p:cBhvr>
                                      <p:to>
                                        <p:strVal val="visible"/>
                                      </p:to>
                                    </p:set>
                                    <p:animEffect transition="in" filter="wipe(left)">
                                      <p:cBhvr>
                                        <p:cTn id="32" dur="500"/>
                                        <p:tgtEl>
                                          <p:spTgt spid="326659">
                                            <p:txEl>
                                              <p:pRg st="3" end="3"/>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6659">
                                            <p:txEl>
                                              <p:pRg st="4" end="4"/>
                                            </p:txEl>
                                          </p:spTgt>
                                        </p:tgtEl>
                                        <p:attrNameLst>
                                          <p:attrName>style.visibility</p:attrName>
                                        </p:attrNameLst>
                                      </p:cBhvr>
                                      <p:to>
                                        <p:strVal val="visible"/>
                                      </p:to>
                                    </p:set>
                                    <p:animEffect transition="in" filter="wipe(left)">
                                      <p:cBhvr>
                                        <p:cTn id="35" dur="500"/>
                                        <p:tgtEl>
                                          <p:spTgt spid="326659">
                                            <p:txEl>
                                              <p:pRg st="4" end="4"/>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26659">
                                            <p:txEl>
                                              <p:pRg st="5" end="5"/>
                                            </p:txEl>
                                          </p:spTgt>
                                        </p:tgtEl>
                                        <p:attrNameLst>
                                          <p:attrName>style.visibility</p:attrName>
                                        </p:attrNameLst>
                                      </p:cBhvr>
                                      <p:to>
                                        <p:strVal val="visible"/>
                                      </p:to>
                                    </p:set>
                                    <p:animEffect transition="in" filter="wipe(left)">
                                      <p:cBhvr>
                                        <p:cTn id="38" dur="500"/>
                                        <p:tgtEl>
                                          <p:spTgt spid="326659">
                                            <p:txEl>
                                              <p:pRg st="5" end="5"/>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26659">
                                            <p:txEl>
                                              <p:pRg st="6" end="6"/>
                                            </p:txEl>
                                          </p:spTgt>
                                        </p:tgtEl>
                                        <p:attrNameLst>
                                          <p:attrName>style.visibility</p:attrName>
                                        </p:attrNameLst>
                                      </p:cBhvr>
                                      <p:to>
                                        <p:strVal val="visible"/>
                                      </p:to>
                                    </p:set>
                                    <p:animEffect transition="in" filter="wipe(left)">
                                      <p:cBhvr>
                                        <p:cTn id="41" dur="500"/>
                                        <p:tgtEl>
                                          <p:spTgt spid="326659">
                                            <p:txEl>
                                              <p:pRg st="6" end="6"/>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6659">
                                            <p:txEl>
                                              <p:pRg st="7" end="7"/>
                                            </p:txEl>
                                          </p:spTgt>
                                        </p:tgtEl>
                                        <p:attrNameLst>
                                          <p:attrName>style.visibility</p:attrName>
                                        </p:attrNameLst>
                                      </p:cBhvr>
                                      <p:to>
                                        <p:strVal val="visible"/>
                                      </p:to>
                                    </p:set>
                                    <p:animEffect transition="in" filter="wipe(left)">
                                      <p:cBhvr>
                                        <p:cTn id="44" dur="500"/>
                                        <p:tgtEl>
                                          <p:spTgt spid="326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autoUpdateAnimBg="0"/>
      <p:bldP spid="32665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r>
              <a:rPr lang="en-US" altLang="zh-CN" smtClean="0"/>
              <a:t>NVRAM</a:t>
            </a:r>
          </a:p>
        </p:txBody>
      </p:sp>
      <p:sp>
        <p:nvSpPr>
          <p:cNvPr id="328707" name="Rectangle 3"/>
          <p:cNvSpPr>
            <a:spLocks noGrp="1" noChangeArrowheads="1"/>
          </p:cNvSpPr>
          <p:nvPr>
            <p:ph type="body" idx="1"/>
          </p:nvPr>
        </p:nvSpPr>
        <p:spPr/>
        <p:txBody>
          <a:bodyPr/>
          <a:lstStyle/>
          <a:p>
            <a:pPr eaLnBrk="1" hangingPunct="1"/>
            <a:r>
              <a:rPr lang="en-US" altLang="zh-CN" smtClean="0"/>
              <a:t>Non-volatile RAM</a:t>
            </a:r>
          </a:p>
          <a:p>
            <a:pPr eaLnBrk="1" hangingPunct="1"/>
            <a:r>
              <a:rPr lang="en-US" altLang="zh-CN" smtClean="0"/>
              <a:t>Stores backup/startup configuration files</a:t>
            </a:r>
          </a:p>
          <a:p>
            <a:pPr eaLnBrk="1" hangingPunct="1"/>
            <a:r>
              <a:rPr lang="en-US" altLang="zh-CN" smtClean="0"/>
              <a:t>Content is </a:t>
            </a:r>
            <a:r>
              <a:rPr lang="en-US" altLang="zh-CN" u="sng" smtClean="0"/>
              <a:t>not</a:t>
            </a:r>
            <a:r>
              <a:rPr lang="en-US" altLang="zh-CN" smtClean="0"/>
              <a:t> lost when router is powered down or restarted.</a:t>
            </a:r>
          </a:p>
        </p:txBody>
      </p:sp>
      <p:pic>
        <p:nvPicPr>
          <p:cNvPr id="15364" name="Picture 4" descr="Router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0"/>
            <a:ext cx="335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slide(fromBottom)">
                                      <p:cBhvr>
                                        <p:cTn id="7" dur="500"/>
                                        <p:tgtEl>
                                          <p:spTgt spid="328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8707">
                                            <p:txEl>
                                              <p:pRg st="0" end="0"/>
                                            </p:txEl>
                                          </p:spTgt>
                                        </p:tgtEl>
                                        <p:attrNameLst>
                                          <p:attrName>style.visibility</p:attrName>
                                        </p:attrNameLst>
                                      </p:cBhvr>
                                      <p:to>
                                        <p:strVal val="visible"/>
                                      </p:to>
                                    </p:set>
                                    <p:animEffect transition="in" filter="wipe(left)">
                                      <p:cBhvr>
                                        <p:cTn id="12" dur="500"/>
                                        <p:tgtEl>
                                          <p:spTgt spid="3287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8707">
                                            <p:txEl>
                                              <p:pRg st="1" end="1"/>
                                            </p:txEl>
                                          </p:spTgt>
                                        </p:tgtEl>
                                        <p:attrNameLst>
                                          <p:attrName>style.visibility</p:attrName>
                                        </p:attrNameLst>
                                      </p:cBhvr>
                                      <p:to>
                                        <p:strVal val="visible"/>
                                      </p:to>
                                    </p:set>
                                    <p:animEffect transition="in" filter="wipe(left)">
                                      <p:cBhvr>
                                        <p:cTn id="17" dur="500"/>
                                        <p:tgtEl>
                                          <p:spTgt spid="32870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707">
                                            <p:txEl>
                                              <p:pRg st="2" end="2"/>
                                            </p:txEl>
                                          </p:spTgt>
                                        </p:tgtEl>
                                        <p:attrNameLst>
                                          <p:attrName>style.visibility</p:attrName>
                                        </p:attrNameLst>
                                      </p:cBhvr>
                                      <p:to>
                                        <p:strVal val="visible"/>
                                      </p:to>
                                    </p:set>
                                    <p:animEffect transition="in" filter="wipe(left)">
                                      <p:cBhvr>
                                        <p:cTn id="22" dur="500"/>
                                        <p:tgtEl>
                                          <p:spTgt spid="328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utoUpdateAnimBg="0"/>
      <p:bldP spid="32870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t>Flash</a:t>
            </a:r>
          </a:p>
        </p:txBody>
      </p:sp>
      <p:sp>
        <p:nvSpPr>
          <p:cNvPr id="16387" name="Rectangle 3"/>
          <p:cNvSpPr>
            <a:spLocks noGrp="1" noChangeArrowheads="1"/>
          </p:cNvSpPr>
          <p:nvPr>
            <p:ph type="body" idx="1"/>
          </p:nvPr>
        </p:nvSpPr>
        <p:spPr/>
        <p:txBody>
          <a:bodyPr/>
          <a:lstStyle/>
          <a:p>
            <a:pPr eaLnBrk="1" hangingPunct="1"/>
            <a:r>
              <a:rPr lang="en-US" altLang="zh-CN" smtClean="0"/>
              <a:t>EEPROM (Electronically Erasable Programmable Read-Only Memory)</a:t>
            </a:r>
          </a:p>
          <a:p>
            <a:pPr eaLnBrk="1" hangingPunct="1"/>
            <a:r>
              <a:rPr lang="en-US" altLang="zh-CN" smtClean="0"/>
              <a:t>Holds the Cisco IOS (Internet Operating System)</a:t>
            </a:r>
          </a:p>
          <a:p>
            <a:pPr eaLnBrk="1" hangingPunct="1"/>
            <a:r>
              <a:rPr lang="en-US" altLang="zh-CN" smtClean="0"/>
              <a:t>Allows updating of software without replacing the Flash chip</a:t>
            </a:r>
          </a:p>
          <a:p>
            <a:pPr eaLnBrk="1" hangingPunct="1"/>
            <a:r>
              <a:rPr lang="en-US" altLang="zh-CN" smtClean="0"/>
              <a:t>Multiple versions of IOS can be stored</a:t>
            </a:r>
          </a:p>
          <a:p>
            <a:pPr eaLnBrk="1" hangingPunct="1"/>
            <a:r>
              <a:rPr lang="en-US" altLang="zh-CN" smtClean="0"/>
              <a:t>Retained on power down</a:t>
            </a:r>
          </a:p>
          <a:p>
            <a:pPr eaLnBrk="1" hangingPunct="1"/>
            <a:endParaRPr lang="en-US" altLang="zh-CN" smtClean="0"/>
          </a:p>
        </p:txBody>
      </p:sp>
      <p:pic>
        <p:nvPicPr>
          <p:cNvPr id="16388" name="Picture 4" descr="Router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429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ROM</a:t>
            </a:r>
          </a:p>
        </p:txBody>
      </p:sp>
      <p:sp>
        <p:nvSpPr>
          <p:cNvPr id="17411" name="Rectangle 3"/>
          <p:cNvSpPr>
            <a:spLocks noGrp="1" noChangeArrowheads="1"/>
          </p:cNvSpPr>
          <p:nvPr>
            <p:ph type="body" idx="1"/>
          </p:nvPr>
        </p:nvSpPr>
        <p:spPr>
          <a:xfrm>
            <a:off x="566738" y="1873250"/>
            <a:ext cx="8001000" cy="4146550"/>
          </a:xfrm>
        </p:spPr>
        <p:txBody>
          <a:bodyPr/>
          <a:lstStyle/>
          <a:p>
            <a:pPr eaLnBrk="1" hangingPunct="1"/>
            <a:r>
              <a:rPr lang="en-US" altLang="zh-CN" smtClean="0"/>
              <a:t>Contains POST (Power On Self Test)</a:t>
            </a:r>
          </a:p>
          <a:p>
            <a:pPr eaLnBrk="1" hangingPunct="1"/>
            <a:r>
              <a:rPr lang="en-US" altLang="zh-CN" smtClean="0"/>
              <a:t>A bootstrap program (loads the Cisco IOS)</a:t>
            </a:r>
          </a:p>
          <a:p>
            <a:pPr eaLnBrk="1" hangingPunct="1"/>
            <a:r>
              <a:rPr lang="en-US" altLang="zh-CN" smtClean="0"/>
              <a:t>And operating system software</a:t>
            </a:r>
          </a:p>
          <a:p>
            <a:pPr lvl="1" eaLnBrk="1" hangingPunct="1"/>
            <a:r>
              <a:rPr lang="en-US" altLang="zh-CN" smtClean="0"/>
              <a:t>Backup, trimmed down version of the IOS</a:t>
            </a:r>
          </a:p>
          <a:p>
            <a:pPr lvl="1" eaLnBrk="1" hangingPunct="1"/>
            <a:r>
              <a:rPr lang="en-US" altLang="zh-CN" smtClean="0"/>
              <a:t>Upgrades require installing new chip set</a:t>
            </a:r>
          </a:p>
        </p:txBody>
      </p:sp>
      <p:pic>
        <p:nvPicPr>
          <p:cNvPr id="17412" name="Picture 4" descr="Router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34290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Interfaces</a:t>
            </a:r>
          </a:p>
        </p:txBody>
      </p:sp>
      <p:sp>
        <p:nvSpPr>
          <p:cNvPr id="18435" name="Rectangle 3"/>
          <p:cNvSpPr>
            <a:spLocks noGrp="1" noChangeArrowheads="1"/>
          </p:cNvSpPr>
          <p:nvPr>
            <p:ph type="body" idx="1"/>
          </p:nvPr>
        </p:nvSpPr>
        <p:spPr/>
        <p:txBody>
          <a:bodyPr/>
          <a:lstStyle/>
          <a:p>
            <a:pPr eaLnBrk="1" hangingPunct="1"/>
            <a:r>
              <a:rPr lang="en-US" altLang="zh-CN" smtClean="0"/>
              <a:t>Network connections through which packets enter and exit the router</a:t>
            </a:r>
          </a:p>
          <a:p>
            <a:pPr eaLnBrk="1" hangingPunct="1"/>
            <a:r>
              <a:rPr lang="en-US" altLang="zh-CN" smtClean="0"/>
              <a:t>Attached to the motherboard or as separate modules.</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933056"/>
            <a:ext cx="55816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4302</TotalTime>
  <Words>2633</Words>
  <Application>Microsoft Office PowerPoint</Application>
  <PresentationFormat>全屏显示(4:3)</PresentationFormat>
  <Paragraphs>290</Paragraphs>
  <Slides>47</Slides>
  <Notes>47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7" baseType="lpstr">
      <vt:lpstr>宋体</vt:lpstr>
      <vt:lpstr>Arial</vt:lpstr>
      <vt:lpstr>Arial Black</vt:lpstr>
      <vt:lpstr>Tahoma</vt:lpstr>
      <vt:lpstr>Times New Roman</vt:lpstr>
      <vt:lpstr>Verdana</vt:lpstr>
      <vt:lpstr>Wingdings</vt:lpstr>
      <vt:lpstr>Profile</vt:lpstr>
      <vt:lpstr>Bitmap Image</vt:lpstr>
      <vt:lpstr>位图图像</vt:lpstr>
      <vt:lpstr>Routing and Routers</vt:lpstr>
      <vt:lpstr>Routing and Routers</vt:lpstr>
      <vt:lpstr>Router Basics</vt:lpstr>
      <vt:lpstr>Internal Components</vt:lpstr>
      <vt:lpstr>RAM</vt:lpstr>
      <vt:lpstr>NVRAM</vt:lpstr>
      <vt:lpstr>Flash</vt:lpstr>
      <vt:lpstr>ROM</vt:lpstr>
      <vt:lpstr>Interfaces</vt:lpstr>
      <vt:lpstr>Router Startup Procedure</vt:lpstr>
      <vt:lpstr>PowerPoint 演示文稿</vt:lpstr>
      <vt:lpstr>Software Startup Procedure</vt:lpstr>
      <vt:lpstr>Router Startup Procedure</vt:lpstr>
      <vt:lpstr>基本的路由器配置</vt:lpstr>
      <vt:lpstr>执行基本的编址方案</vt:lpstr>
      <vt:lpstr>检验基本的路由配置</vt:lpstr>
      <vt:lpstr>PowerPoint 演示文稿</vt:lpstr>
      <vt:lpstr>PowerPoint 演示文稿</vt:lpstr>
      <vt:lpstr>Static and Dynamic Route</vt:lpstr>
      <vt:lpstr>Static and Dynamic Route</vt:lpstr>
      <vt:lpstr>PowerPoint 演示文稿</vt:lpstr>
      <vt:lpstr>Administrative Distance</vt:lpstr>
      <vt:lpstr>Dynamic Routing</vt:lpstr>
      <vt:lpstr>PowerPoint 演示文稿</vt:lpstr>
      <vt:lpstr>Time to Convergence</vt:lpstr>
      <vt:lpstr>Classification of Routing Protocols</vt:lpstr>
      <vt:lpstr>Distance-Vector Protocol</vt:lpstr>
      <vt:lpstr>PowerPoint 演示文稿</vt:lpstr>
      <vt:lpstr>PowerPoint 演示文稿</vt:lpstr>
      <vt:lpstr>PowerPoint 演示文稿</vt:lpstr>
      <vt:lpstr>Solution: Route Poisoning</vt:lpstr>
      <vt:lpstr>PowerPoint 演示文稿</vt:lpstr>
      <vt:lpstr>PowerPoint 演示文稿</vt:lpstr>
      <vt:lpstr>Prevent Sending Route update  </vt:lpstr>
      <vt:lpstr>Link-state  Protocol</vt:lpstr>
      <vt:lpstr>PowerPoint 演示文稿</vt:lpstr>
      <vt:lpstr>PowerPoint 演示文稿</vt:lpstr>
      <vt:lpstr>PowerPoint 演示文稿</vt:lpstr>
      <vt:lpstr>PowerPoint 演示文稿</vt:lpstr>
      <vt:lpstr>PowerPoint 演示文稿</vt:lpstr>
      <vt:lpstr>PowerPoint 演示文稿</vt:lpstr>
      <vt:lpstr>Primary Goals of Routing Protocols</vt:lpstr>
      <vt:lpstr>PowerPoint 演示文稿</vt:lpstr>
      <vt:lpstr>Define Default Route</vt:lpstr>
      <vt:lpstr>Define Default Route(I)</vt:lpstr>
      <vt:lpstr>Define Default Route(II)</vt:lpstr>
      <vt:lpstr>PowerPoint 演示文稿</vt:lpstr>
    </vt:vector>
  </TitlesOfParts>
  <Company>南京大学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南京大学软件学院建院方案汇报</dc:title>
  <dc:creator>骆斌</dc:creator>
  <cp:lastModifiedBy>liufeng</cp:lastModifiedBy>
  <cp:revision>160</cp:revision>
  <dcterms:created xsi:type="dcterms:W3CDTF">2002-05-31T00:39:28Z</dcterms:created>
  <dcterms:modified xsi:type="dcterms:W3CDTF">2020-04-17T02:56:28Z</dcterms:modified>
</cp:coreProperties>
</file>